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4.jp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18.jp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24.jp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media/image52.jpg" ContentType="image/jpeg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5"/>
  </p:notesMasterIdLst>
  <p:handoutMasterIdLst>
    <p:handoutMasterId r:id="rId46"/>
  </p:handoutMasterIdLst>
  <p:sldIdLst>
    <p:sldId id="763" r:id="rId2"/>
    <p:sldId id="621" r:id="rId3"/>
    <p:sldId id="738" r:id="rId4"/>
    <p:sldId id="739" r:id="rId5"/>
    <p:sldId id="740" r:id="rId6"/>
    <p:sldId id="766" r:id="rId7"/>
    <p:sldId id="767" r:id="rId8"/>
    <p:sldId id="768" r:id="rId9"/>
    <p:sldId id="769" r:id="rId10"/>
    <p:sldId id="771" r:id="rId11"/>
    <p:sldId id="741" r:id="rId12"/>
    <p:sldId id="747" r:id="rId13"/>
    <p:sldId id="742" r:id="rId14"/>
    <p:sldId id="772" r:id="rId15"/>
    <p:sldId id="773" r:id="rId16"/>
    <p:sldId id="775" r:id="rId17"/>
    <p:sldId id="774" r:id="rId18"/>
    <p:sldId id="743" r:id="rId19"/>
    <p:sldId id="745" r:id="rId20"/>
    <p:sldId id="779" r:id="rId21"/>
    <p:sldId id="746" r:id="rId22"/>
    <p:sldId id="748" r:id="rId23"/>
    <p:sldId id="749" r:id="rId24"/>
    <p:sldId id="776" r:id="rId25"/>
    <p:sldId id="778" r:id="rId26"/>
    <p:sldId id="759" r:id="rId27"/>
    <p:sldId id="760" r:id="rId28"/>
    <p:sldId id="761" r:id="rId29"/>
    <p:sldId id="781" r:id="rId30"/>
    <p:sldId id="782" r:id="rId31"/>
    <p:sldId id="783" r:id="rId32"/>
    <p:sldId id="764" r:id="rId33"/>
    <p:sldId id="765" r:id="rId34"/>
    <p:sldId id="780" r:id="rId35"/>
    <p:sldId id="750" r:id="rId36"/>
    <p:sldId id="784" r:id="rId37"/>
    <p:sldId id="785" r:id="rId38"/>
    <p:sldId id="753" r:id="rId39"/>
    <p:sldId id="754" r:id="rId40"/>
    <p:sldId id="786" r:id="rId41"/>
    <p:sldId id="713" r:id="rId42"/>
    <p:sldId id="758" r:id="rId43"/>
    <p:sldId id="78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D2"/>
    <a:srgbClr val="F5F6F8"/>
    <a:srgbClr val="111112"/>
    <a:srgbClr val="F9F7F4"/>
    <a:srgbClr val="F8F6F6"/>
    <a:srgbClr val="F9F6F8"/>
    <a:srgbClr val="FAF6F8"/>
    <a:srgbClr val="6A360A"/>
    <a:srgbClr val="734229"/>
    <a:srgbClr val="F5F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2"/>
    <p:restoredTop sz="83642"/>
  </p:normalViewPr>
  <p:slideViewPr>
    <p:cSldViewPr snapToGrid="0" snapToObjects="1">
      <p:cViewPr>
        <p:scale>
          <a:sx n="103" d="100"/>
          <a:sy n="103" d="100"/>
        </p:scale>
        <p:origin x="280" y="-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5427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84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556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Survey</a:t>
            </a:r>
            <a:r>
              <a:rPr lang="pt-BR" dirty="0"/>
              <a:t> em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574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5962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0187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i="1" dirty="0">
                <a:solidFill>
                  <a:srgbClr val="FFFF00"/>
                </a:solidFill>
              </a:rPr>
              <a:t>Ensaios clínicos tem baixa (ou indefinível) qualidade metodológica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801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i="0" dirty="0">
                <a:solidFill>
                  <a:srgbClr val="FFFF00"/>
                </a:solidFill>
              </a:rPr>
              <a:t>Evidência empírica (Peter </a:t>
            </a:r>
            <a:r>
              <a:rPr lang="pt-BR" sz="1200" i="0" dirty="0" err="1">
                <a:solidFill>
                  <a:srgbClr val="FFFF00"/>
                </a:solidFill>
              </a:rPr>
              <a:t>Goetzche</a:t>
            </a:r>
            <a:r>
              <a:rPr lang="pt-BR" sz="1200" i="0" dirty="0">
                <a:solidFill>
                  <a:srgbClr val="FFFF00"/>
                </a:solidFill>
              </a:rPr>
              <a:t>) de 196  </a:t>
            </a:r>
            <a:r>
              <a:rPr lang="pt-BR" sz="1200" i="0" dirty="0" err="1">
                <a:solidFill>
                  <a:srgbClr val="FFFF00"/>
                </a:solidFill>
              </a:rPr>
              <a:t>trials</a:t>
            </a:r>
            <a:r>
              <a:rPr lang="pt-BR" sz="1200" i="0" dirty="0">
                <a:solidFill>
                  <a:srgbClr val="FFFF00"/>
                </a:solidFill>
              </a:rPr>
              <a:t> duplo-cego com fármaco. Estas são as conclusões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3119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9485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814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133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6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475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714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Arrolou mais de 18 mil pacientes hospitalizados nos últimos 10 dias por SCA – STEMI </a:t>
            </a:r>
            <a:r>
              <a:rPr lang="pt-BR" dirty="0" err="1"/>
              <a:t>or</a:t>
            </a:r>
            <a:r>
              <a:rPr lang="pt-BR" dirty="0"/>
              <a:t> N-STEMI; angina instável; exclusão problemática do ponto de vista pragmático: pacientes em terapia com estatina de potência superior a </a:t>
            </a:r>
            <a:r>
              <a:rPr lang="pt-BR" dirty="0" err="1"/>
              <a:t>sinva</a:t>
            </a:r>
            <a:r>
              <a:rPr lang="pt-BR" dirty="0"/>
              <a:t> 40mg/dia; terapia: 40mg sinvastatina ou 40mg+10mg (</a:t>
            </a:r>
            <a:r>
              <a:rPr lang="pt-BR" dirty="0" err="1"/>
              <a:t>ezetimiba</a:t>
            </a:r>
            <a:r>
              <a:rPr lang="pt-BR" dirty="0"/>
              <a:t>); intensificações de segurança (dobrar a dose de estatina) previstas em ambos os grupos (LDL-C maior que 80 mg/</a:t>
            </a:r>
            <a:r>
              <a:rPr lang="pt-BR" dirty="0" err="1"/>
              <a:t>dL</a:t>
            </a:r>
            <a:r>
              <a:rPr lang="pt-BR" dirty="0"/>
              <a:t> em duas medidas seguidas de LDL-C); 5 emendas no protocolo; previsão de encerramento precoce por benefício; </a:t>
            </a:r>
            <a:r>
              <a:rPr lang="pt-BR" dirty="0" err="1"/>
              <a:t>Follow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médio de 7 anos. </a:t>
            </a:r>
            <a:r>
              <a:rPr lang="pt-BR" dirty="0" err="1"/>
              <a:t>Funding</a:t>
            </a:r>
            <a:r>
              <a:rPr lang="pt-BR" dirty="0"/>
              <a:t>: Merck.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8490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Contradições </a:t>
            </a:r>
            <a:r>
              <a:rPr lang="pt-BR" dirty="0" err="1"/>
              <a:t>Ioannidis</a:t>
            </a:r>
            <a:r>
              <a:rPr lang="pt-BR" dirty="0"/>
              <a:t> – propõe um </a:t>
            </a:r>
            <a:r>
              <a:rPr lang="pt-BR" dirty="0" err="1"/>
              <a:t>megatrial</a:t>
            </a:r>
            <a:r>
              <a:rPr lang="pt-BR" dirty="0"/>
              <a:t> talvez </a:t>
            </a:r>
            <a:r>
              <a:rPr lang="pt-BR" dirty="0" err="1"/>
              <a:t>anti-ético</a:t>
            </a:r>
            <a:r>
              <a:rPr lang="pt-BR" dirty="0"/>
              <a:t> do ponto de vista do tamanho de efeito a ser perseguido.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080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Arrolou mais de 18 mil pacientes hospitalizados nos últimos 10 dias por SCA – STEMI </a:t>
            </a:r>
            <a:r>
              <a:rPr lang="pt-BR" dirty="0" err="1"/>
              <a:t>or</a:t>
            </a:r>
            <a:r>
              <a:rPr lang="pt-BR" dirty="0"/>
              <a:t> N-STEMI; angina instável; exclusão problemática do ponto de vista pragmático: pacientes em terapia com estatina de potência superior a </a:t>
            </a:r>
            <a:r>
              <a:rPr lang="pt-BR" dirty="0" err="1"/>
              <a:t>sinva</a:t>
            </a:r>
            <a:r>
              <a:rPr lang="pt-BR" dirty="0"/>
              <a:t> 40mg/dia; terapia: 40mg sinvastatina ou 40mg+10mg (</a:t>
            </a:r>
            <a:r>
              <a:rPr lang="pt-BR" dirty="0" err="1"/>
              <a:t>ezetimiba</a:t>
            </a:r>
            <a:r>
              <a:rPr lang="pt-BR" dirty="0"/>
              <a:t>); intensificações de segurança (dobrar a dose de estatina) previstas em ambos os grupos (LDL-C maior que 80 mg/</a:t>
            </a:r>
            <a:r>
              <a:rPr lang="pt-BR" dirty="0" err="1"/>
              <a:t>dL</a:t>
            </a:r>
            <a:r>
              <a:rPr lang="pt-BR" dirty="0"/>
              <a:t> em duas medidas seguidas de LDL-C); 5 emendas no protocolo; previsão de encerramento precoce por benefício; </a:t>
            </a:r>
            <a:r>
              <a:rPr lang="pt-BR" dirty="0" err="1"/>
              <a:t>Follow</a:t>
            </a:r>
            <a:r>
              <a:rPr lang="pt-BR" dirty="0"/>
              <a:t> </a:t>
            </a:r>
            <a:r>
              <a:rPr lang="pt-BR" dirty="0" err="1"/>
              <a:t>up</a:t>
            </a:r>
            <a:r>
              <a:rPr lang="pt-BR" dirty="0"/>
              <a:t> médio de 7 anos. </a:t>
            </a:r>
            <a:r>
              <a:rPr lang="pt-BR" dirty="0" err="1"/>
              <a:t>Funding</a:t>
            </a:r>
            <a:r>
              <a:rPr lang="pt-BR" dirty="0"/>
              <a:t>: Merck.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4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NIH </a:t>
            </a:r>
            <a:r>
              <a:rPr lang="pt-BR" dirty="0" err="1"/>
              <a:t>funding</a:t>
            </a:r>
            <a:r>
              <a:rPr lang="pt-BR" dirty="0"/>
              <a:t>, </a:t>
            </a:r>
            <a:r>
              <a:rPr lang="pt-BR" dirty="0" err="1"/>
              <a:t>burden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disease</a:t>
            </a:r>
            <a:r>
              <a:rPr lang="pt-BR" dirty="0"/>
              <a:t>, </a:t>
            </a:r>
            <a:r>
              <a:rPr lang="pt-BR" dirty="0" err="1"/>
              <a:t>subfinanciamento</a:t>
            </a:r>
            <a:r>
              <a:rPr lang="pt-BR" dirty="0"/>
              <a:t> de algumas áreas.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303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Trials</a:t>
            </a:r>
            <a:r>
              <a:rPr lang="pt-BR" dirty="0"/>
              <a:t> encerrado precocemente por benefício; benefícios modestos; alocação de recurso do contribuinte.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448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386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6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09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090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8246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8815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6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0942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88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6587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724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6738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Grandes descobertas do século 21 – genoma humano; conjectura de </a:t>
            </a:r>
            <a:r>
              <a:rPr lang="pt-BR" dirty="0" err="1"/>
              <a:t>poincaré</a:t>
            </a:r>
            <a:r>
              <a:rPr lang="pt-BR" dirty="0"/>
              <a:t>; bóson de </a:t>
            </a:r>
            <a:r>
              <a:rPr lang="pt-BR" dirty="0" err="1"/>
              <a:t>higgs</a:t>
            </a:r>
            <a:r>
              <a:rPr lang="pt-BR" dirty="0"/>
              <a:t>;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3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RR 0,57 </a:t>
            </a:r>
            <a:r>
              <a:rPr lang="pt-BR" dirty="0" err="1"/>
              <a:t>Enalapril</a:t>
            </a:r>
            <a:r>
              <a:rPr lang="pt-BR" dirty="0"/>
              <a:t> em 6 meses; </a:t>
            </a:r>
          </a:p>
          <a:p>
            <a:r>
              <a:rPr lang="pt-BR" dirty="0"/>
              <a:t>RR 0,65 </a:t>
            </a:r>
            <a:r>
              <a:rPr lang="pt-BR" dirty="0" err="1"/>
              <a:t>Enalapril</a:t>
            </a:r>
            <a:r>
              <a:rPr lang="pt-BR" dirty="0"/>
              <a:t> em 12 meses;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671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RR 0,57 </a:t>
            </a:r>
            <a:r>
              <a:rPr lang="pt-BR" dirty="0" err="1"/>
              <a:t>Enalapril</a:t>
            </a:r>
            <a:r>
              <a:rPr lang="pt-BR" dirty="0"/>
              <a:t> em 6 meses; </a:t>
            </a:r>
          </a:p>
          <a:p>
            <a:r>
              <a:rPr lang="pt-BR" dirty="0"/>
              <a:t>RR 0,65 </a:t>
            </a:r>
            <a:r>
              <a:rPr lang="pt-BR" dirty="0" err="1"/>
              <a:t>Enalapril</a:t>
            </a:r>
            <a:r>
              <a:rPr lang="pt-BR" dirty="0"/>
              <a:t> em 12 meses;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62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RR 0,57 </a:t>
            </a:r>
            <a:r>
              <a:rPr lang="pt-BR" dirty="0" err="1"/>
              <a:t>Enalapril</a:t>
            </a:r>
            <a:r>
              <a:rPr lang="pt-BR" dirty="0"/>
              <a:t> em 6 meses; </a:t>
            </a:r>
          </a:p>
          <a:p>
            <a:r>
              <a:rPr lang="pt-BR" dirty="0"/>
              <a:t>RR 0,65 </a:t>
            </a:r>
            <a:r>
              <a:rPr lang="pt-BR" dirty="0" err="1"/>
              <a:t>Enalapril</a:t>
            </a:r>
            <a:r>
              <a:rPr lang="pt-BR" dirty="0"/>
              <a:t> em 12 meses;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98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885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2" y="1641292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8990" y="1762741"/>
            <a:ext cx="91564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Scandal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Poor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Medical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endParaRPr lang="pt-BR" sz="4400" b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pt-BR" sz="2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As percepções de um jovem pesquisador sobre a atualidade e o legado de Douglas Altman</a:t>
            </a:r>
          </a:p>
          <a:p>
            <a:pPr algn="ctr" eaLnBrk="1" hangingPunct="1">
              <a:defRPr/>
            </a:pPr>
            <a:endParaRPr lang="pt-BR" sz="96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7951" y="4614748"/>
            <a:ext cx="189827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osf.io</a:t>
            </a:r>
            <a:r>
              <a:rPr lang="en-US" sz="1400" dirty="0">
                <a:solidFill>
                  <a:schemeClr val="bg1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lucas.helal@ufrgs.br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6966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459052"/>
            <a:ext cx="1388479" cy="13884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0D88A9AB-9EBC-A94B-9A7F-551257BAB1D5}"/>
              </a:ext>
            </a:extLst>
          </p:cNvPr>
          <p:cNvSpPr txBox="1"/>
          <p:nvPr/>
        </p:nvSpPr>
        <p:spPr>
          <a:xfrm>
            <a:off x="-14645" y="5565684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B7D2C00-A7D7-3644-AA02-52466CBC6A51}"/>
              </a:ext>
            </a:extLst>
          </p:cNvPr>
          <p:cNvSpPr txBox="1"/>
          <p:nvPr/>
        </p:nvSpPr>
        <p:spPr>
          <a:xfrm>
            <a:off x="0" y="5815864"/>
            <a:ext cx="2510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www.pursuingbetterscience.org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89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E1AB79E-B301-9941-B5BE-C7A3E0FB5DA0}"/>
              </a:ext>
            </a:extLst>
          </p:cNvPr>
          <p:cNvSpPr txBox="1"/>
          <p:nvPr/>
        </p:nvSpPr>
        <p:spPr>
          <a:xfrm>
            <a:off x="5768909" y="6488668"/>
            <a:ext cx="3060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Lau</a:t>
            </a:r>
            <a:r>
              <a:rPr lang="pt-BR" dirty="0">
                <a:solidFill>
                  <a:srgbClr val="FFFF00"/>
                </a:solidFill>
              </a:rPr>
              <a:t> J et al. N </a:t>
            </a:r>
            <a:r>
              <a:rPr lang="pt-BR" dirty="0" err="1">
                <a:solidFill>
                  <a:srgbClr val="FFFF00"/>
                </a:solidFill>
              </a:rPr>
              <a:t>Engl</a:t>
            </a:r>
            <a:r>
              <a:rPr lang="pt-BR" dirty="0">
                <a:solidFill>
                  <a:srgbClr val="FFFF00"/>
                </a:solidFill>
              </a:rPr>
              <a:t> J </a:t>
            </a:r>
            <a:r>
              <a:rPr lang="pt-BR" dirty="0" err="1">
                <a:solidFill>
                  <a:srgbClr val="FFFF00"/>
                </a:solidFill>
              </a:rPr>
              <a:t>Med</a:t>
            </a:r>
            <a:r>
              <a:rPr lang="pt-BR" dirty="0">
                <a:solidFill>
                  <a:srgbClr val="FFFF00"/>
                </a:solidFill>
              </a:rPr>
              <a:t>, 2003.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6A750ED9-4440-EF47-B8E8-7C7CEEBB3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70" y="1508091"/>
            <a:ext cx="7162991" cy="4835214"/>
          </a:xfrm>
          <a:prstGeom prst="roundRect">
            <a:avLst>
              <a:gd name="adj" fmla="val 9964"/>
            </a:avLst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F0C2821E-F595-D94D-9D6B-8A06CD9C433E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791BA341-231B-904B-86C0-C0CC5F7BC302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Poucos Estudos Acertam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844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490728" y="6488668"/>
            <a:ext cx="4799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Bastian</a:t>
            </a:r>
            <a:r>
              <a:rPr lang="pt-BR" dirty="0">
                <a:solidFill>
                  <a:srgbClr val="FFFF00"/>
                </a:solidFill>
              </a:rPr>
              <a:t> H et al.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Med. 2010;7(9):e1000326.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2F37FF8-6412-724A-933A-6C2AB42A18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042" y="1658699"/>
            <a:ext cx="6846286" cy="4586063"/>
          </a:xfrm>
          <a:prstGeom prst="roundRect">
            <a:avLst>
              <a:gd name="adj" fmla="val 11069"/>
            </a:avLst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F84F6F0-2BF6-6E4C-9B5D-E88BA09C28E0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82B38A36-D497-494E-BA30-6D0901F7DA82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 Erram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12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2804444" y="6488668"/>
            <a:ext cx="6339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Chavalarias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D</a:t>
            </a:r>
            <a:r>
              <a:rPr lang="pt-BR" dirty="0">
                <a:solidFill>
                  <a:srgbClr val="FFFF00"/>
                </a:solidFill>
              </a:rPr>
              <a:t>, </a:t>
            </a:r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 et al. JAMA. 2016. 315(11):1141:1148.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CA83A9D-E070-F849-B331-A511B9BBE97C}"/>
              </a:ext>
            </a:extLst>
          </p:cNvPr>
          <p:cNvGrpSpPr/>
          <p:nvPr/>
        </p:nvGrpSpPr>
        <p:grpSpPr>
          <a:xfrm>
            <a:off x="1240716" y="1716319"/>
            <a:ext cx="6411598" cy="4446137"/>
            <a:chOff x="901700" y="1192307"/>
            <a:chExt cx="7311396" cy="5070104"/>
          </a:xfrm>
        </p:grpSpPr>
        <p:pic>
          <p:nvPicPr>
            <p:cNvPr id="7" name="Picture 13" descr="Cover">
              <a:extLst>
                <a:ext uri="{FF2B5EF4-FFF2-40B4-BE49-F238E27FC236}">
                  <a16:creationId xmlns:a16="http://schemas.microsoft.com/office/drawing/2014/main" id="{BD895AF3-FF6B-6B4E-A7F4-6D11151AAB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3080"/>
            <a:stretch/>
          </p:blipFill>
          <p:spPr bwMode="auto">
            <a:xfrm>
              <a:off x="901700" y="1232466"/>
              <a:ext cx="7311396" cy="5029945"/>
            </a:xfrm>
            <a:prstGeom prst="roundRect">
              <a:avLst>
                <a:gd name="adj" fmla="val 8078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F7D7A9BC-BFB4-4349-BCE6-950ECF2C8DC5}"/>
                </a:ext>
              </a:extLst>
            </p:cNvPr>
            <p:cNvSpPr/>
            <p:nvPr/>
          </p:nvSpPr>
          <p:spPr>
            <a:xfrm>
              <a:off x="1739153" y="1232466"/>
              <a:ext cx="2402541" cy="21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6CCF06F2-19FA-9447-9CB2-518D2855DCCF}"/>
                </a:ext>
              </a:extLst>
            </p:cNvPr>
            <p:cNvSpPr txBox="1"/>
            <p:nvPr/>
          </p:nvSpPr>
          <p:spPr>
            <a:xfrm>
              <a:off x="2297215" y="1207005"/>
              <a:ext cx="1260565" cy="421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solidFill>
                    <a:srgbClr val="203864"/>
                  </a:solidFill>
                </a:rPr>
                <a:t>Big #5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7949D89-48B7-D74E-832C-FCB59E83E5F3}"/>
                </a:ext>
              </a:extLst>
            </p:cNvPr>
            <p:cNvSpPr/>
            <p:nvPr/>
          </p:nvSpPr>
          <p:spPr>
            <a:xfrm>
              <a:off x="5450541" y="1241431"/>
              <a:ext cx="2402541" cy="21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FDAFA8A-4F0E-1446-B75E-4654A189A69C}"/>
                </a:ext>
              </a:extLst>
            </p:cNvPr>
            <p:cNvSpPr txBox="1"/>
            <p:nvPr/>
          </p:nvSpPr>
          <p:spPr>
            <a:xfrm>
              <a:off x="5818520" y="1192307"/>
              <a:ext cx="1961632" cy="421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err="1">
                  <a:solidFill>
                    <a:srgbClr val="203864"/>
                  </a:solidFill>
                </a:rPr>
                <a:t>Metanalyses</a:t>
              </a:r>
              <a:endParaRPr lang="pt-BR" b="1" dirty="0">
                <a:solidFill>
                  <a:srgbClr val="203864"/>
                </a:solidFill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4238354-497A-3F42-A7F3-A71FCB9B0309}"/>
                </a:ext>
              </a:extLst>
            </p:cNvPr>
            <p:cNvSpPr/>
            <p:nvPr/>
          </p:nvSpPr>
          <p:spPr>
            <a:xfrm>
              <a:off x="1775013" y="3700464"/>
              <a:ext cx="2402541" cy="21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0132562C-115A-0E45-863C-B06690E9C49E}"/>
                </a:ext>
              </a:extLst>
            </p:cNvPr>
            <p:cNvSpPr txBox="1"/>
            <p:nvPr/>
          </p:nvSpPr>
          <p:spPr>
            <a:xfrm>
              <a:off x="2072254" y="3613807"/>
              <a:ext cx="1860162" cy="421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err="1">
                  <a:solidFill>
                    <a:srgbClr val="203864"/>
                  </a:solidFill>
                </a:rPr>
                <a:t>Clinical</a:t>
              </a:r>
              <a:r>
                <a:rPr lang="pt-BR" b="1" dirty="0">
                  <a:solidFill>
                    <a:srgbClr val="203864"/>
                  </a:solidFill>
                </a:rPr>
                <a:t> </a:t>
              </a:r>
              <a:r>
                <a:rPr lang="pt-BR" b="1" dirty="0" err="1">
                  <a:solidFill>
                    <a:srgbClr val="203864"/>
                  </a:solidFill>
                </a:rPr>
                <a:t>trials</a:t>
              </a:r>
              <a:endParaRPr lang="pt-BR" b="1" dirty="0">
                <a:solidFill>
                  <a:srgbClr val="203864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C71EBDE9-C67D-0E4E-B17D-C56C10BDF0E2}"/>
                </a:ext>
              </a:extLst>
            </p:cNvPr>
            <p:cNvSpPr/>
            <p:nvPr/>
          </p:nvSpPr>
          <p:spPr>
            <a:xfrm>
              <a:off x="5450541" y="3675900"/>
              <a:ext cx="2635625" cy="2188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B4A4CFCB-F16F-9C45-B425-6FE5A6556CFB}"/>
                </a:ext>
              </a:extLst>
            </p:cNvPr>
            <p:cNvSpPr txBox="1"/>
            <p:nvPr/>
          </p:nvSpPr>
          <p:spPr>
            <a:xfrm>
              <a:off x="6408978" y="3634201"/>
              <a:ext cx="7807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 err="1">
                  <a:solidFill>
                    <a:srgbClr val="203864"/>
                  </a:solidFill>
                </a:rPr>
                <a:t>RCTs</a:t>
              </a:r>
              <a:endParaRPr lang="pt-BR" b="1" dirty="0">
                <a:solidFill>
                  <a:srgbClr val="203864"/>
                </a:solidFill>
              </a:endParaRPr>
            </a:p>
          </p:txBody>
        </p: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E017E1E5-3B23-684C-9F92-5EAA8BA3A6CD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23" name="Rectangle 4">
            <a:extLst>
              <a:ext uri="{FF2B5EF4-FFF2-40B4-BE49-F238E27FC236}">
                <a16:creationId xmlns:a16="http://schemas.microsoft.com/office/drawing/2014/main" id="{E48C7BC1-E19B-D44E-8309-C803B3F5DEFF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 Erram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88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845818" y="6488668"/>
            <a:ext cx="4267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 et al.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Med. 2005;2(8):e124.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AD0129C-6EDE-7846-BC9F-6D2DBF47D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35819" y="1633018"/>
            <a:ext cx="6332422" cy="4428688"/>
          </a:xfrm>
          <a:prstGeom prst="roundRect">
            <a:avLst>
              <a:gd name="adj" fmla="val 9261"/>
            </a:avLst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C276CC-EDA0-9342-ACA9-C0339D02DF7C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2D53CCD8-FBF7-3E4B-9D64-BCCA0B660192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 Erram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539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033690" y="6488668"/>
            <a:ext cx="5110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Colquhoun</a:t>
            </a:r>
            <a:r>
              <a:rPr lang="pt-BR" dirty="0">
                <a:solidFill>
                  <a:srgbClr val="FFFF00"/>
                </a:solidFill>
              </a:rPr>
              <a:t> D. Royal </a:t>
            </a:r>
            <a:r>
              <a:rPr lang="pt-BR" dirty="0" err="1">
                <a:solidFill>
                  <a:srgbClr val="FFFF00"/>
                </a:solidFill>
              </a:rPr>
              <a:t>Soc</a:t>
            </a:r>
            <a:r>
              <a:rPr lang="pt-BR" dirty="0">
                <a:solidFill>
                  <a:srgbClr val="FFFF00"/>
                </a:solidFill>
              </a:rPr>
              <a:t> Open </a:t>
            </a:r>
            <a:r>
              <a:rPr lang="pt-BR" dirty="0" err="1">
                <a:solidFill>
                  <a:srgbClr val="FFFF00"/>
                </a:solidFill>
              </a:rPr>
              <a:t>Sci</a:t>
            </a:r>
            <a:r>
              <a:rPr lang="pt-BR" dirty="0">
                <a:solidFill>
                  <a:srgbClr val="FFFF00"/>
                </a:solidFill>
              </a:rPr>
              <a:t>. 2014;1(3):140216.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CFB432D-60EE-2442-A7C4-FB273737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451" y="1746712"/>
            <a:ext cx="5716476" cy="3612366"/>
          </a:xfrm>
          <a:prstGeom prst="roundRect">
            <a:avLst>
              <a:gd name="adj" fmla="val 8977"/>
            </a:avLst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C89397-6D6B-E34C-BF2E-53B673777BFA}"/>
              </a:ext>
            </a:extLst>
          </p:cNvPr>
          <p:cNvSpPr txBox="1"/>
          <p:nvPr/>
        </p:nvSpPr>
        <p:spPr>
          <a:xfrm>
            <a:off x="6466274" y="3552895"/>
            <a:ext cx="2109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FF00"/>
                </a:solidFill>
              </a:rPr>
              <a:t>FDR = 36% e não 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2416FFA-80BE-7445-9B3E-76C004728520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4FA9CD7-F9FF-8E48-9A7D-78B522B465AB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 Erram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8104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6466274" y="6523392"/>
            <a:ext cx="2679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JPA. JAMA. 2018.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F9A08AB-3364-B544-BBFD-69DCC5EDF47F}"/>
              </a:ext>
            </a:extLst>
          </p:cNvPr>
          <p:cNvGrpSpPr/>
          <p:nvPr/>
        </p:nvGrpSpPr>
        <p:grpSpPr>
          <a:xfrm>
            <a:off x="220543" y="1772370"/>
            <a:ext cx="8686160" cy="4708917"/>
            <a:chOff x="0" y="1739893"/>
            <a:chExt cx="9144000" cy="4957120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4EB7A86-29FB-0E4A-8EBF-C4205EBFB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581742"/>
              <a:ext cx="9144000" cy="4115271"/>
            </a:xfrm>
            <a:prstGeom prst="rect">
              <a:avLst/>
            </a:prstGeom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A85C471-E139-D141-8CF8-6240CDD19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39893"/>
              <a:ext cx="9144000" cy="916309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51D5B84-AB44-5948-AAFB-5427AA1047AE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0F36C6B-CBD3-7449-976D-8085D4350C63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 Erram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36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D5E55AD-CFB2-6F40-9756-5B12310EB552}"/>
              </a:ext>
            </a:extLst>
          </p:cNvPr>
          <p:cNvSpPr txBox="1"/>
          <p:nvPr/>
        </p:nvSpPr>
        <p:spPr>
          <a:xfrm>
            <a:off x="6791946" y="6488668"/>
            <a:ext cx="235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Quan</a:t>
            </a:r>
            <a:r>
              <a:rPr lang="pt-BR" dirty="0">
                <a:solidFill>
                  <a:srgbClr val="FFFF00"/>
                </a:solidFill>
              </a:rPr>
              <a:t> et al. </a:t>
            </a:r>
            <a:r>
              <a:rPr lang="pt-BR" dirty="0" err="1">
                <a:solidFill>
                  <a:srgbClr val="FFFF00"/>
                </a:solidFill>
              </a:rPr>
              <a:t>arXiv</a:t>
            </a:r>
            <a:r>
              <a:rPr lang="pt-BR" dirty="0">
                <a:solidFill>
                  <a:srgbClr val="FFFF00"/>
                </a:solidFill>
              </a:rPr>
              <a:t>, 2018.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DC51A4-BAC0-7946-A3D4-48DEB4D4C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00" y="2856781"/>
            <a:ext cx="6349292" cy="3527385"/>
          </a:xfrm>
          <a:prstGeom prst="roundRect">
            <a:avLst>
              <a:gd name="adj" fmla="val 9676"/>
            </a:avLst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88ECA0A-120B-494B-8D42-0B632AA019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089"/>
          <a:stretch/>
        </p:blipFill>
        <p:spPr>
          <a:xfrm>
            <a:off x="308968" y="1240689"/>
            <a:ext cx="7940233" cy="1685006"/>
          </a:xfrm>
          <a:prstGeom prst="round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FBC39B-69F3-354E-BAAB-8CDE713680A7}"/>
              </a:ext>
            </a:extLst>
          </p:cNvPr>
          <p:cNvSpPr txBox="1"/>
          <p:nvPr/>
        </p:nvSpPr>
        <p:spPr>
          <a:xfrm>
            <a:off x="3802496" y="6500243"/>
            <a:ext cx="3193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Moher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D</a:t>
            </a:r>
            <a:r>
              <a:rPr lang="pt-BR" dirty="0">
                <a:solidFill>
                  <a:srgbClr val="FFFF00"/>
                </a:solidFill>
              </a:rPr>
              <a:t> et al.,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Biol. 2018;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5A6CF5-E56A-DF42-985D-168FE0DEF3C2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Determinantes deste comportamento?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CFA837A7-CA22-014E-B692-3EE6799B6237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Muitos Estudos!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130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1BE2F-8902-8A42-96C4-F6E67D9D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62" y="1831581"/>
            <a:ext cx="1905000" cy="1066800"/>
          </a:xfrm>
          <a:prstGeom prst="round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4A8A5C-95D6-4843-A9C7-C933165FB9AD}"/>
              </a:ext>
            </a:extLst>
          </p:cNvPr>
          <p:cNvSpPr txBox="1"/>
          <p:nvPr/>
        </p:nvSpPr>
        <p:spPr>
          <a:xfrm>
            <a:off x="2566032" y="2011246"/>
            <a:ext cx="50274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rgbClr val="FFFF00"/>
                </a:solidFill>
              </a:rPr>
              <a:t>“</a:t>
            </a:r>
            <a:r>
              <a:rPr lang="pt-BR" sz="3600" i="1" dirty="0" err="1">
                <a:solidFill>
                  <a:srgbClr val="FFFF00"/>
                </a:solidFill>
              </a:rPr>
              <a:t>We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need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less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research</a:t>
            </a:r>
            <a:r>
              <a:rPr lang="pt-BR" sz="3600" i="1" dirty="0">
                <a:solidFill>
                  <a:srgbClr val="FFFF00"/>
                </a:solidFill>
              </a:rPr>
              <a:t>...”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C9B1C5-6C66-9746-A41F-46979D051C8B}"/>
              </a:ext>
            </a:extLst>
          </p:cNvPr>
          <p:cNvSpPr txBox="1"/>
          <p:nvPr/>
        </p:nvSpPr>
        <p:spPr>
          <a:xfrm>
            <a:off x="466662" y="3202948"/>
            <a:ext cx="8205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FFFD2"/>
                </a:solidFill>
              </a:rPr>
              <a:t>“</a:t>
            </a:r>
            <a:r>
              <a:rPr lang="pt-BR" sz="1200" dirty="0" err="1">
                <a:solidFill>
                  <a:srgbClr val="FFFFD2"/>
                </a:solidFill>
              </a:rPr>
              <a:t>Huge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sums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of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money</a:t>
            </a:r>
            <a:r>
              <a:rPr lang="pt-BR" sz="1200" dirty="0">
                <a:solidFill>
                  <a:srgbClr val="FFFFD2"/>
                </a:solidFill>
              </a:rPr>
              <a:t> are </a:t>
            </a:r>
            <a:r>
              <a:rPr lang="pt-BR" sz="1200" dirty="0" err="1">
                <a:solidFill>
                  <a:srgbClr val="FFFFD2"/>
                </a:solidFill>
              </a:rPr>
              <a:t>spent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annually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on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research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that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is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seriously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flawed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through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the</a:t>
            </a:r>
            <a:r>
              <a:rPr lang="pt-BR" sz="1200" dirty="0">
                <a:solidFill>
                  <a:srgbClr val="FFFFD2"/>
                </a:solidFill>
              </a:rPr>
              <a:t> use </a:t>
            </a:r>
            <a:r>
              <a:rPr lang="pt-BR" sz="1200" dirty="0" err="1">
                <a:solidFill>
                  <a:srgbClr val="FFFFD2"/>
                </a:solidFill>
              </a:rPr>
              <a:t>of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inappropriate</a:t>
            </a:r>
            <a:r>
              <a:rPr lang="pt-BR" b="1" dirty="0">
                <a:solidFill>
                  <a:srgbClr val="FFFF00"/>
                </a:solidFill>
              </a:rPr>
              <a:t> designs, </a:t>
            </a:r>
            <a:r>
              <a:rPr lang="pt-BR" b="1" dirty="0" err="1">
                <a:solidFill>
                  <a:srgbClr val="FFFF00"/>
                </a:solidFill>
              </a:rPr>
              <a:t>unrepresentative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samples</a:t>
            </a:r>
            <a:r>
              <a:rPr lang="pt-BR" b="1" dirty="0">
                <a:solidFill>
                  <a:srgbClr val="FFFF00"/>
                </a:solidFill>
              </a:rPr>
              <a:t>, </a:t>
            </a:r>
            <a:r>
              <a:rPr lang="pt-BR" b="1" dirty="0" err="1">
                <a:solidFill>
                  <a:srgbClr val="FFFF00"/>
                </a:solidFill>
              </a:rPr>
              <a:t>small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samples</a:t>
            </a:r>
            <a:r>
              <a:rPr lang="pt-BR" b="1" dirty="0">
                <a:solidFill>
                  <a:srgbClr val="FFFF00"/>
                </a:solidFill>
              </a:rPr>
              <a:t>, </a:t>
            </a:r>
            <a:r>
              <a:rPr lang="pt-BR" b="1" dirty="0" err="1">
                <a:solidFill>
                  <a:srgbClr val="FFFF00"/>
                </a:solidFill>
              </a:rPr>
              <a:t>incorrect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methods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of</a:t>
            </a:r>
            <a:r>
              <a:rPr lang="pt-BR" b="1" dirty="0">
                <a:solidFill>
                  <a:srgbClr val="FFFF00"/>
                </a:solidFill>
              </a:rPr>
              <a:t> analysis, </a:t>
            </a:r>
            <a:r>
              <a:rPr lang="pt-BR" b="1" dirty="0" err="1">
                <a:solidFill>
                  <a:srgbClr val="FFFF00"/>
                </a:solidFill>
              </a:rPr>
              <a:t>and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faulty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interpretation</a:t>
            </a:r>
            <a:r>
              <a:rPr lang="pt-BR" b="1" dirty="0">
                <a:solidFill>
                  <a:srgbClr val="FFFF00"/>
                </a:solidFill>
              </a:rPr>
              <a:t>.”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C3FF776-4852-0A40-A29B-27D360B94AE2}"/>
              </a:ext>
            </a:extLst>
          </p:cNvPr>
          <p:cNvSpPr/>
          <p:nvPr/>
        </p:nvSpPr>
        <p:spPr>
          <a:xfrm>
            <a:off x="466662" y="4430845"/>
            <a:ext cx="84689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Why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are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errors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common?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simply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much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poor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research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arises</a:t>
            </a:r>
            <a:r>
              <a:rPr lang="pt-BR" sz="1200" dirty="0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1200" dirty="0" err="1">
                <a:solidFill>
                  <a:srgbClr val="FFFFD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because</a:t>
            </a:r>
            <a:r>
              <a:rPr lang="pt-BR" sz="1400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researchers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feel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compelled</a:t>
            </a:r>
            <a:r>
              <a:rPr lang="pt-BR" b="1" dirty="0">
                <a:solidFill>
                  <a:srgbClr val="FFFF00"/>
                </a:solidFill>
              </a:rPr>
              <a:t> for </a:t>
            </a:r>
            <a:r>
              <a:rPr lang="pt-BR" b="1" dirty="0" err="1">
                <a:solidFill>
                  <a:srgbClr val="FFFF00"/>
                </a:solidFill>
              </a:rPr>
              <a:t>career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reasons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to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carry</a:t>
            </a:r>
            <a:r>
              <a:rPr lang="pt-BR" b="1" dirty="0">
                <a:solidFill>
                  <a:srgbClr val="FFFF00"/>
                </a:solidFill>
              </a:rPr>
              <a:t> out </a:t>
            </a:r>
            <a:r>
              <a:rPr lang="pt-BR" b="1" dirty="0" err="1">
                <a:solidFill>
                  <a:srgbClr val="FFFF00"/>
                </a:solidFill>
              </a:rPr>
              <a:t>research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that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they</a:t>
            </a:r>
            <a:r>
              <a:rPr lang="pt-BR" b="1" dirty="0">
                <a:solidFill>
                  <a:srgbClr val="FFFF00"/>
                </a:solidFill>
              </a:rPr>
              <a:t> are </a:t>
            </a:r>
            <a:r>
              <a:rPr lang="pt-BR" b="1" dirty="0" err="1">
                <a:solidFill>
                  <a:srgbClr val="FFFF00"/>
                </a:solidFill>
              </a:rPr>
              <a:t>ill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equipped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to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perform</a:t>
            </a:r>
            <a:r>
              <a:rPr lang="pt-BR" b="1" dirty="0">
                <a:solidFill>
                  <a:srgbClr val="FFFF00"/>
                </a:solidFill>
              </a:rPr>
              <a:t>, </a:t>
            </a:r>
            <a:r>
              <a:rPr lang="pt-BR" b="1" dirty="0" err="1">
                <a:solidFill>
                  <a:srgbClr val="FFFF00"/>
                </a:solidFill>
              </a:rPr>
              <a:t>and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nobody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stops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them</a:t>
            </a:r>
            <a:r>
              <a:rPr lang="pt-BR" b="1" dirty="0">
                <a:solidFill>
                  <a:srgbClr val="FFFF00"/>
                </a:solidFill>
              </a:rPr>
              <a:t>.</a:t>
            </a:r>
            <a:r>
              <a:rPr lang="pt-BR" dirty="0">
                <a:solidFill>
                  <a:srgbClr val="FFFF00"/>
                </a:solidFill>
              </a:rPr>
              <a:t> </a:t>
            </a:r>
            <a:endParaRPr lang="pt-BR" dirty="0">
              <a:solidFill>
                <a:srgbClr val="FFFFD2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B59D181C-D31E-CC47-BA9C-0EA55D29EA0A}"/>
              </a:ext>
            </a:extLst>
          </p:cNvPr>
          <p:cNvSpPr/>
          <p:nvPr/>
        </p:nvSpPr>
        <p:spPr>
          <a:xfrm>
            <a:off x="455089" y="4975848"/>
            <a:ext cx="8457418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FFD2"/>
                </a:solidFill>
              </a:rPr>
              <a:t>            </a:t>
            </a:r>
            <a:r>
              <a:rPr lang="pt-BR" sz="1200" dirty="0" err="1">
                <a:solidFill>
                  <a:srgbClr val="FFFFD2"/>
                </a:solidFill>
              </a:rPr>
              <a:t>Regardless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of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whether</a:t>
            </a:r>
            <a:r>
              <a:rPr lang="pt-BR" sz="1200" dirty="0">
                <a:solidFill>
                  <a:srgbClr val="FFFFD2"/>
                </a:solidFill>
              </a:rPr>
              <a:t> a </a:t>
            </a:r>
            <a:r>
              <a:rPr lang="pt-BR" sz="1200" dirty="0" err="1">
                <a:solidFill>
                  <a:srgbClr val="FFFFD2"/>
                </a:solidFill>
              </a:rPr>
              <a:t>doctor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intends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to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pursue</a:t>
            </a:r>
            <a:r>
              <a:rPr lang="pt-BR" sz="1200" dirty="0">
                <a:solidFill>
                  <a:srgbClr val="FFFFD2"/>
                </a:solidFill>
              </a:rPr>
              <a:t> a </a:t>
            </a:r>
            <a:r>
              <a:rPr lang="pt-BR" sz="1200" dirty="0" err="1">
                <a:solidFill>
                  <a:srgbClr val="FFFFD2"/>
                </a:solidFill>
              </a:rPr>
              <a:t>career</a:t>
            </a:r>
            <a:r>
              <a:rPr lang="pt-BR" sz="1200" dirty="0">
                <a:solidFill>
                  <a:srgbClr val="FFFFD2"/>
                </a:solidFill>
              </a:rPr>
              <a:t> in </a:t>
            </a:r>
            <a:r>
              <a:rPr lang="pt-BR" sz="1200" dirty="0" err="1">
                <a:solidFill>
                  <a:srgbClr val="FFFFD2"/>
                </a:solidFill>
              </a:rPr>
              <a:t>research</a:t>
            </a:r>
            <a:r>
              <a:rPr lang="pt-BR" sz="1200" dirty="0">
                <a:solidFill>
                  <a:srgbClr val="FFFFD2"/>
                </a:solidFill>
              </a:rPr>
              <a:t>, </a:t>
            </a:r>
            <a:r>
              <a:rPr lang="pt-BR" sz="1200" dirty="0" err="1">
                <a:solidFill>
                  <a:srgbClr val="FFFFD2"/>
                </a:solidFill>
              </a:rPr>
              <a:t>he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or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she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is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usually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expected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to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carry</a:t>
            </a:r>
            <a:r>
              <a:rPr lang="pt-BR" sz="1200" dirty="0">
                <a:solidFill>
                  <a:srgbClr val="FFFFD2"/>
                </a:solidFill>
              </a:rPr>
              <a:t> out some </a:t>
            </a:r>
            <a:r>
              <a:rPr lang="pt-BR" sz="1200" dirty="0" err="1">
                <a:solidFill>
                  <a:srgbClr val="FFFFD2"/>
                </a:solidFill>
              </a:rPr>
              <a:t>research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with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the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aim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of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publishing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several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papers</a:t>
            </a:r>
            <a:r>
              <a:rPr lang="pt-BR" b="1" dirty="0">
                <a:solidFill>
                  <a:srgbClr val="FFFF00"/>
                </a:solidFill>
              </a:rPr>
              <a:t>. The </a:t>
            </a:r>
            <a:r>
              <a:rPr lang="pt-BR" b="1" dirty="0" err="1">
                <a:solidFill>
                  <a:srgbClr val="FFFF00"/>
                </a:solidFill>
              </a:rPr>
              <a:t>length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of</a:t>
            </a:r>
            <a:r>
              <a:rPr lang="pt-BR" b="1" dirty="0">
                <a:solidFill>
                  <a:srgbClr val="FFFF00"/>
                </a:solidFill>
              </a:rPr>
              <a:t> a </a:t>
            </a:r>
            <a:r>
              <a:rPr lang="pt-BR" b="1" dirty="0" err="1">
                <a:solidFill>
                  <a:srgbClr val="FFFF00"/>
                </a:solidFill>
              </a:rPr>
              <a:t>list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of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publications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is</a:t>
            </a:r>
            <a:r>
              <a:rPr lang="pt-BR" b="1" dirty="0">
                <a:solidFill>
                  <a:srgbClr val="FFFF00"/>
                </a:solidFill>
              </a:rPr>
              <a:t> a </a:t>
            </a:r>
            <a:r>
              <a:rPr lang="pt-BR" b="1" dirty="0" err="1">
                <a:solidFill>
                  <a:srgbClr val="FFFF00"/>
                </a:solidFill>
              </a:rPr>
              <a:t>dubious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indicator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of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ability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to</a:t>
            </a:r>
            <a:r>
              <a:rPr lang="pt-BR" b="1" dirty="0">
                <a:solidFill>
                  <a:srgbClr val="FFFF00"/>
                </a:solidFill>
              </a:rPr>
              <a:t> do </a:t>
            </a:r>
            <a:r>
              <a:rPr lang="pt-BR" b="1" dirty="0" err="1">
                <a:solidFill>
                  <a:srgbClr val="FFFF00"/>
                </a:solidFill>
              </a:rPr>
              <a:t>good</a:t>
            </a:r>
            <a:r>
              <a:rPr lang="pt-BR" b="1" dirty="0">
                <a:solidFill>
                  <a:srgbClr val="FFFF00"/>
                </a:solidFill>
              </a:rPr>
              <a:t> </a:t>
            </a:r>
            <a:r>
              <a:rPr lang="pt-BR" b="1" dirty="0" err="1">
                <a:solidFill>
                  <a:srgbClr val="FFFF00"/>
                </a:solidFill>
              </a:rPr>
              <a:t>research</a:t>
            </a:r>
            <a:r>
              <a:rPr lang="pt-BR" dirty="0">
                <a:solidFill>
                  <a:srgbClr val="FFFF00"/>
                </a:solidFill>
              </a:rPr>
              <a:t>; </a:t>
            </a:r>
            <a:r>
              <a:rPr lang="pt-BR" sz="1200" dirty="0">
                <a:solidFill>
                  <a:srgbClr val="FFFFD2"/>
                </a:solidFill>
              </a:rPr>
              <a:t>its </a:t>
            </a:r>
            <a:r>
              <a:rPr lang="pt-BR" sz="1200" dirty="0" err="1">
                <a:solidFill>
                  <a:srgbClr val="FFFFD2"/>
                </a:solidFill>
              </a:rPr>
              <a:t>relevance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to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the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ability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to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be</a:t>
            </a:r>
            <a:r>
              <a:rPr lang="pt-BR" sz="1200" dirty="0">
                <a:solidFill>
                  <a:srgbClr val="FFFFD2"/>
                </a:solidFill>
              </a:rPr>
              <a:t> a </a:t>
            </a:r>
            <a:r>
              <a:rPr lang="pt-BR" sz="1200" dirty="0" err="1">
                <a:solidFill>
                  <a:srgbClr val="FFFFD2"/>
                </a:solidFill>
              </a:rPr>
              <a:t>good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doctor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is</a:t>
            </a:r>
            <a:r>
              <a:rPr lang="pt-BR" sz="1200" dirty="0">
                <a:solidFill>
                  <a:srgbClr val="FFFFD2"/>
                </a:solidFill>
              </a:rPr>
              <a:t> </a:t>
            </a:r>
            <a:r>
              <a:rPr lang="pt-BR" sz="1200" dirty="0" err="1">
                <a:solidFill>
                  <a:srgbClr val="FFFFD2"/>
                </a:solidFill>
              </a:rPr>
              <a:t>even</a:t>
            </a:r>
            <a:r>
              <a:rPr lang="pt-BR" sz="1200" dirty="0">
                <a:solidFill>
                  <a:srgbClr val="FFFFD2"/>
                </a:solidFill>
              </a:rPr>
              <a:t> more </a:t>
            </a:r>
            <a:r>
              <a:rPr lang="pt-BR" sz="1200" dirty="0" err="1">
                <a:solidFill>
                  <a:srgbClr val="FFFFD2"/>
                </a:solidFill>
              </a:rPr>
              <a:t>obscure</a:t>
            </a:r>
            <a:r>
              <a:rPr lang="pt-BR" sz="1200" dirty="0">
                <a:solidFill>
                  <a:srgbClr val="FFFFD2"/>
                </a:solidFill>
              </a:rPr>
              <a:t>.”</a:t>
            </a:r>
            <a:endParaRPr lang="pt-BR" dirty="0"/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D6DA26-BEBE-3C4B-B9E5-E92078301BED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Recall de 1994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A781B9-C642-2846-B178-C6ABA06EE937}"/>
              </a:ext>
            </a:extLst>
          </p:cNvPr>
          <p:cNvSpPr txBox="1"/>
          <p:nvPr/>
        </p:nvSpPr>
        <p:spPr>
          <a:xfrm>
            <a:off x="4909169" y="6488668"/>
            <a:ext cx="43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Altman DG. BMJ. 1994;308(6924):283-284.   </a:t>
            </a:r>
          </a:p>
        </p:txBody>
      </p:sp>
    </p:spTree>
    <p:extLst>
      <p:ext uri="{BB962C8B-B14F-4D97-AF65-F5344CB8AC3E}">
        <p14:creationId xmlns:p14="http://schemas.microsoft.com/office/powerpoint/2010/main" val="3114455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5918937" y="6514068"/>
            <a:ext cx="33248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Wood L et al. BMJ. 2008;336:601.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0598895-7D21-5245-AEA1-21956ED03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00" y="1524000"/>
            <a:ext cx="7589165" cy="4849662"/>
          </a:xfrm>
          <a:prstGeom prst="roundRect">
            <a:avLst>
              <a:gd name="adj" fmla="val 8274"/>
            </a:avLst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EC8C2FA-CBFA-AA49-99D0-9CFC204F7585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A baixa qualidade afeta as estimativas de efeito e as conclusões dos estudos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87997A1-0CCE-964F-8169-4F729F444BEE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035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5392717" y="6508014"/>
            <a:ext cx="375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Hartling</a:t>
            </a:r>
            <a:r>
              <a:rPr lang="pt-BR" dirty="0">
                <a:solidFill>
                  <a:srgbClr val="FFFF00"/>
                </a:solidFill>
              </a:rPr>
              <a:t> L et al. BMJ. 2009;339:b4012.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89887F-ABC5-804A-8433-37964F4DAE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637"/>
          <a:stretch/>
        </p:blipFill>
        <p:spPr>
          <a:xfrm>
            <a:off x="1450603" y="1585723"/>
            <a:ext cx="5991824" cy="4383498"/>
          </a:xfrm>
          <a:prstGeom prst="roundRect">
            <a:avLst>
              <a:gd name="adj" fmla="val 1212"/>
            </a:avLst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C468A79A-3A9B-DF4F-B066-5B7D22B270B3}"/>
              </a:ext>
            </a:extLst>
          </p:cNvPr>
          <p:cNvSpPr/>
          <p:nvPr/>
        </p:nvSpPr>
        <p:spPr>
          <a:xfrm>
            <a:off x="1358900" y="3314700"/>
            <a:ext cx="6210300" cy="1346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03E541-C534-F84D-B8DB-D350EABE1BF7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Por vezes indefinível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16B46BB-5622-594A-B752-A719E321E62C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1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924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40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40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Rounded Rectangle 1"/>
          <p:cNvSpPr/>
          <p:nvPr/>
        </p:nvSpPr>
        <p:spPr>
          <a:xfrm>
            <a:off x="-411684" y="1653858"/>
            <a:ext cx="9114249" cy="8689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233243" y="1660238"/>
            <a:ext cx="8419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Coordenação de Aperfeiçoamento de Pessoal de Ensino Superior</a:t>
            </a:r>
          </a:p>
          <a:p>
            <a:r>
              <a:rPr lang="pt-BR" sz="2400" dirty="0">
                <a:solidFill>
                  <a:srgbClr val="002060"/>
                </a:solidFill>
              </a:rPr>
              <a:t>(CAPES)</a:t>
            </a:r>
          </a:p>
        </p:txBody>
      </p:sp>
      <p:sp>
        <p:nvSpPr>
          <p:cNvPr id="11" name="Rounded Rectangle 1"/>
          <p:cNvSpPr/>
          <p:nvPr/>
        </p:nvSpPr>
        <p:spPr>
          <a:xfrm>
            <a:off x="-325822" y="2854463"/>
            <a:ext cx="8428422" cy="47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79496" y="2837397"/>
            <a:ext cx="8178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>
                <a:solidFill>
                  <a:srgbClr val="002060"/>
                </a:solidFill>
              </a:rPr>
              <a:t>Evidence</a:t>
            </a:r>
            <a:r>
              <a:rPr lang="pt-BR" sz="2400" dirty="0">
                <a:solidFill>
                  <a:srgbClr val="002060"/>
                </a:solidFill>
              </a:rPr>
              <a:t> (JEBHC), Editor-associado (Estatística (1); </a:t>
            </a:r>
            <a:r>
              <a:rPr lang="pt-BR" sz="2400" dirty="0" err="1">
                <a:solidFill>
                  <a:srgbClr val="002060"/>
                </a:solidFill>
              </a:rPr>
              <a:t>RSMAs</a:t>
            </a:r>
            <a:r>
              <a:rPr lang="pt-BR" sz="2400" dirty="0">
                <a:solidFill>
                  <a:srgbClr val="002060"/>
                </a:solidFill>
              </a:rPr>
              <a:t> (2))</a:t>
            </a:r>
          </a:p>
        </p:txBody>
      </p:sp>
      <p:sp>
        <p:nvSpPr>
          <p:cNvPr id="14" name="Rounded Rectangle 1"/>
          <p:cNvSpPr/>
          <p:nvPr/>
        </p:nvSpPr>
        <p:spPr>
          <a:xfrm>
            <a:off x="-411684" y="3662302"/>
            <a:ext cx="9441384" cy="53456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296307" y="3697950"/>
            <a:ext cx="8846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American Heart </a:t>
            </a:r>
            <a:r>
              <a:rPr lang="pt-BR" sz="2400" b="1" dirty="0" err="1">
                <a:solidFill>
                  <a:srgbClr val="002060"/>
                </a:solidFill>
              </a:rPr>
              <a:t>Association</a:t>
            </a:r>
            <a:r>
              <a:rPr lang="pt-BR" sz="2400" dirty="0">
                <a:solidFill>
                  <a:srgbClr val="002060"/>
                </a:solidFill>
              </a:rPr>
              <a:t>, Health </a:t>
            </a:r>
            <a:r>
              <a:rPr lang="pt-BR" sz="2400" dirty="0" err="1">
                <a:solidFill>
                  <a:srgbClr val="002060"/>
                </a:solidFill>
              </a:rPr>
              <a:t>and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  <a:r>
              <a:rPr lang="pt-BR" sz="2400" dirty="0" err="1">
                <a:solidFill>
                  <a:srgbClr val="002060"/>
                </a:solidFill>
              </a:rPr>
              <a:t>Impact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  <a:r>
              <a:rPr lang="pt-BR" sz="2400" dirty="0" err="1">
                <a:solidFill>
                  <a:srgbClr val="002060"/>
                </a:solidFill>
              </a:rPr>
              <a:t>Metrics</a:t>
            </a:r>
            <a:r>
              <a:rPr lang="pt-BR" sz="2400" dirty="0">
                <a:solidFill>
                  <a:srgbClr val="002060"/>
                </a:solidFill>
              </a:rPr>
              <a:t> (Dallas, USA)</a:t>
            </a:r>
          </a:p>
        </p:txBody>
      </p:sp>
      <p:sp>
        <p:nvSpPr>
          <p:cNvPr id="18" name="Rounded Rectangle 1"/>
          <p:cNvSpPr/>
          <p:nvPr/>
        </p:nvSpPr>
        <p:spPr>
          <a:xfrm>
            <a:off x="-325822" y="4674398"/>
            <a:ext cx="9035009" cy="48180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ixaDeTexto 18"/>
          <p:cNvSpPr txBox="1"/>
          <p:nvPr/>
        </p:nvSpPr>
        <p:spPr>
          <a:xfrm>
            <a:off x="296307" y="4698495"/>
            <a:ext cx="851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Cochrane </a:t>
            </a:r>
            <a:r>
              <a:rPr lang="pt-BR" sz="2400" b="1" dirty="0" err="1">
                <a:solidFill>
                  <a:srgbClr val="002060"/>
                </a:solidFill>
              </a:rPr>
              <a:t>Collaboration</a:t>
            </a:r>
            <a:r>
              <a:rPr lang="pt-BR" sz="2400" dirty="0">
                <a:solidFill>
                  <a:srgbClr val="002060"/>
                </a:solidFill>
              </a:rPr>
              <a:t>, </a:t>
            </a:r>
            <a:r>
              <a:rPr lang="pt-BR" sz="2400" dirty="0" err="1">
                <a:solidFill>
                  <a:srgbClr val="002060"/>
                </a:solidFill>
              </a:rPr>
              <a:t>Risk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  <a:r>
              <a:rPr lang="pt-BR" sz="2400" dirty="0" err="1">
                <a:solidFill>
                  <a:srgbClr val="002060"/>
                </a:solidFill>
              </a:rPr>
              <a:t>of</a:t>
            </a:r>
            <a:r>
              <a:rPr lang="pt-BR" sz="2400" dirty="0">
                <a:solidFill>
                  <a:srgbClr val="002060"/>
                </a:solidFill>
              </a:rPr>
              <a:t> Bias </a:t>
            </a:r>
            <a:r>
              <a:rPr lang="pt-BR" sz="2400" dirty="0" err="1">
                <a:solidFill>
                  <a:srgbClr val="002060"/>
                </a:solidFill>
              </a:rPr>
              <a:t>Methods</a:t>
            </a:r>
            <a:r>
              <a:rPr lang="pt-BR" sz="2400" dirty="0">
                <a:solidFill>
                  <a:srgbClr val="002060"/>
                </a:solidFill>
              </a:rPr>
              <a:t> Group (Londres, UK)</a:t>
            </a:r>
          </a:p>
        </p:txBody>
      </p:sp>
      <p:sp>
        <p:nvSpPr>
          <p:cNvPr id="20" name="Rounded Rectangle 1"/>
          <p:cNvSpPr/>
          <p:nvPr/>
        </p:nvSpPr>
        <p:spPr>
          <a:xfrm>
            <a:off x="-325822" y="5562600"/>
            <a:ext cx="8926325" cy="4699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ixaDeTexto 20"/>
          <p:cNvSpPr txBox="1"/>
          <p:nvPr/>
        </p:nvSpPr>
        <p:spPr>
          <a:xfrm>
            <a:off x="296307" y="5580310"/>
            <a:ext cx="830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PROADI-SUS</a:t>
            </a:r>
            <a:r>
              <a:rPr lang="pt-BR" sz="2400" dirty="0">
                <a:solidFill>
                  <a:srgbClr val="002060"/>
                </a:solidFill>
              </a:rPr>
              <a:t>, Hospital Moinhos de Vento, Porto Alegre (RS, Brasil)</a:t>
            </a:r>
          </a:p>
        </p:txBody>
      </p:sp>
    </p:spTree>
    <p:extLst>
      <p:ext uri="{BB962C8B-B14F-4D97-AF65-F5344CB8AC3E}">
        <p14:creationId xmlns:p14="http://schemas.microsoft.com/office/powerpoint/2010/main" val="1990484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3085080" y="6488668"/>
            <a:ext cx="602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Goetzsche</a:t>
            </a:r>
            <a:r>
              <a:rPr lang="pt-BR" dirty="0">
                <a:solidFill>
                  <a:srgbClr val="FFFF00"/>
                </a:solidFill>
              </a:rPr>
              <a:t> P. </a:t>
            </a:r>
            <a:r>
              <a:rPr lang="pt-BR" dirty="0" err="1">
                <a:solidFill>
                  <a:srgbClr val="FFFF00"/>
                </a:solidFill>
              </a:rPr>
              <a:t>Trials</a:t>
            </a:r>
            <a:r>
              <a:rPr lang="pt-BR" dirty="0">
                <a:solidFill>
                  <a:srgbClr val="FFFF00"/>
                </a:solidFill>
              </a:rPr>
              <a:t> . </a:t>
            </a:r>
            <a:r>
              <a:rPr lang="pt-BR" dirty="0" err="1">
                <a:solidFill>
                  <a:srgbClr val="FFFF00"/>
                </a:solidFill>
              </a:rPr>
              <a:t>Controlled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Clinical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Trials</a:t>
            </a:r>
            <a:r>
              <a:rPr lang="pt-BR" dirty="0">
                <a:solidFill>
                  <a:srgbClr val="FFFF00"/>
                </a:solidFill>
              </a:rPr>
              <a:t>. 1989;10(1):31-56.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E03E541-C534-F84D-B8DB-D350EABE1BF7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Com muito impacto sobre a tomada de decisão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16B46BB-5622-594A-B752-A719E321E62C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75ADACE-0232-564D-87B6-753CB5962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583" y="1230724"/>
            <a:ext cx="7360077" cy="5129029"/>
          </a:xfrm>
          <a:prstGeom prst="roundRect">
            <a:avLst>
              <a:gd name="adj" fmla="val 10138"/>
            </a:avLst>
          </a:prstGeom>
        </p:spPr>
      </p:pic>
    </p:spTree>
    <p:extLst>
      <p:ext uri="{BB962C8B-B14F-4D97-AF65-F5344CB8AC3E}">
        <p14:creationId xmlns:p14="http://schemas.microsoft.com/office/powerpoint/2010/main" val="36191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3324391" y="6514068"/>
            <a:ext cx="5910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Button KS, </a:t>
            </a:r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 et al. </a:t>
            </a:r>
            <a:r>
              <a:rPr lang="pt-BR" dirty="0" err="1">
                <a:solidFill>
                  <a:srgbClr val="FFFF00"/>
                </a:solidFill>
              </a:rPr>
              <a:t>Nature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Rev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Neurosc</a:t>
            </a:r>
            <a:r>
              <a:rPr lang="pt-BR" dirty="0">
                <a:solidFill>
                  <a:srgbClr val="FFFF00"/>
                </a:solidFill>
              </a:rPr>
              <a:t>. 2013:365.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E32672-6B01-2441-BAE4-B98040702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1596376"/>
            <a:ext cx="7001978" cy="4390374"/>
          </a:xfrm>
          <a:prstGeom prst="round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59D6C07-26F0-7C4D-B07D-58310DF57B01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Com baixo poder amostral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F024E05-4DFC-0943-9D4F-D81E83823480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57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6045827" y="6488668"/>
            <a:ext cx="3125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Helal L et al. 2018 (em revisão).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DDF06BD-F56B-F742-9DA5-8CBAC1D0366D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" t="15194" r="4457" b="2515"/>
          <a:stretch/>
        </p:blipFill>
        <p:spPr bwMode="auto">
          <a:xfrm>
            <a:off x="220543" y="1565298"/>
            <a:ext cx="8785459" cy="4302323"/>
          </a:xfrm>
          <a:prstGeom prst="roundRect">
            <a:avLst>
              <a:gd name="adj" fmla="val 2793"/>
            </a:avLst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2DF5929-6DEB-D94A-BD8C-B31E05533B22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Revisões sistemáticas com </a:t>
            </a:r>
            <a:r>
              <a:rPr lang="pt-BR" i="1" dirty="0" err="1">
                <a:solidFill>
                  <a:srgbClr val="FFFF00"/>
                </a:solidFill>
              </a:rPr>
              <a:t>metanálise</a:t>
            </a:r>
            <a:r>
              <a:rPr lang="pt-BR" i="1" dirty="0">
                <a:solidFill>
                  <a:srgbClr val="FFFF00"/>
                </a:solidFill>
              </a:rPr>
              <a:t> não escapam</a:t>
            </a: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C87466AF-CCB2-2548-BEF7-A41C61C66A3E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965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544967" y="6488668"/>
            <a:ext cx="4568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Bero</a:t>
            </a:r>
            <a:r>
              <a:rPr lang="pt-BR" dirty="0">
                <a:solidFill>
                  <a:srgbClr val="FFFF00"/>
                </a:solidFill>
              </a:rPr>
              <a:t> LA et al.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Biol. 2017; 15(9):e2002173.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4D38DCF-EE25-3541-BEE9-54A9A2BBC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67" y="1588860"/>
            <a:ext cx="8610600" cy="4315478"/>
          </a:xfrm>
          <a:prstGeom prst="roundRect">
            <a:avLst>
              <a:gd name="adj" fmla="val 3365"/>
            </a:avLst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C6EF9A4-CBF7-8A44-9DB9-AE835E278E6F}"/>
              </a:ext>
            </a:extLst>
          </p:cNvPr>
          <p:cNvSpPr/>
          <p:nvPr/>
        </p:nvSpPr>
        <p:spPr>
          <a:xfrm>
            <a:off x="127000" y="2859110"/>
            <a:ext cx="8986718" cy="69617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BAC194-5D19-D845-81B1-BCB3686AF62E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Autores concluem erroneamente com base em seus dados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4635200-47D2-0A4E-BDE6-647F8D63BEE8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800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3982260" y="6488668"/>
            <a:ext cx="5248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Saaman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Z</a:t>
            </a:r>
            <a:r>
              <a:rPr lang="pt-BR" dirty="0">
                <a:solidFill>
                  <a:srgbClr val="FFFF00"/>
                </a:solidFill>
              </a:rPr>
              <a:t> et al. J </a:t>
            </a:r>
            <a:r>
              <a:rPr lang="pt-BR" dirty="0" err="1">
                <a:solidFill>
                  <a:srgbClr val="FFFF00"/>
                </a:solidFill>
              </a:rPr>
              <a:t>Multidiscip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Healthc</a:t>
            </a:r>
            <a:r>
              <a:rPr lang="pt-BR" dirty="0">
                <a:solidFill>
                  <a:srgbClr val="FFFF00"/>
                </a:solidFill>
              </a:rPr>
              <a:t>. 2013;6:169-178.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FBAC194-5D19-D845-81B1-BCB3686AF62E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Autores relatam mal seus experimentos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C4635200-47D2-0A4E-BDE6-647F8D63BEE8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Os Estudos Tem Baixa Qualidade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787A83-B9E6-C543-9E76-FCBBA9C40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83" y="1358045"/>
            <a:ext cx="6507464" cy="4960370"/>
          </a:xfrm>
          <a:prstGeom prst="roundRect">
            <a:avLst>
              <a:gd name="adj" fmla="val 7251"/>
            </a:avLst>
          </a:prstGeom>
        </p:spPr>
      </p:pic>
    </p:spTree>
    <p:extLst>
      <p:ext uri="{BB962C8B-B14F-4D97-AF65-F5344CB8AC3E}">
        <p14:creationId xmlns:p14="http://schemas.microsoft.com/office/powerpoint/2010/main" val="3578665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1BE2F-8902-8A42-96C4-F6E67D9D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62" y="1831581"/>
            <a:ext cx="1905000" cy="1066800"/>
          </a:xfrm>
          <a:prstGeom prst="round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4A8A5C-95D6-4843-A9C7-C933165FB9AD}"/>
              </a:ext>
            </a:extLst>
          </p:cNvPr>
          <p:cNvSpPr txBox="1"/>
          <p:nvPr/>
        </p:nvSpPr>
        <p:spPr>
          <a:xfrm>
            <a:off x="2566032" y="2011246"/>
            <a:ext cx="5476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>
                <a:solidFill>
                  <a:srgbClr val="FFFF00"/>
                </a:solidFill>
              </a:rPr>
              <a:t>“</a:t>
            </a:r>
            <a:r>
              <a:rPr lang="pt-BR" sz="3600" i="1" dirty="0" err="1">
                <a:solidFill>
                  <a:srgbClr val="FFFF00"/>
                </a:solidFill>
              </a:rPr>
              <a:t>We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need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better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research</a:t>
            </a:r>
            <a:r>
              <a:rPr lang="pt-BR" sz="3600" i="1" dirty="0">
                <a:solidFill>
                  <a:srgbClr val="FFFF00"/>
                </a:solidFill>
              </a:rPr>
              <a:t>...”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C9B1C5-6C66-9746-A41F-46979D051C8B}"/>
              </a:ext>
            </a:extLst>
          </p:cNvPr>
          <p:cNvSpPr txBox="1"/>
          <p:nvPr/>
        </p:nvSpPr>
        <p:spPr>
          <a:xfrm>
            <a:off x="387815" y="3467100"/>
            <a:ext cx="8205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>
                <a:solidFill>
                  <a:srgbClr val="FFFFD2"/>
                </a:solidFill>
              </a:rPr>
              <a:t>“</a:t>
            </a:r>
            <a:r>
              <a:rPr lang="pt-BR" sz="1200" i="1" dirty="0" err="1">
                <a:solidFill>
                  <a:srgbClr val="FFFFD2"/>
                </a:solidFill>
              </a:rPr>
              <a:t>What</a:t>
            </a:r>
            <a:r>
              <a:rPr lang="pt-BR" sz="1200" i="1" dirty="0">
                <a:solidFill>
                  <a:srgbClr val="FFFFD2"/>
                </a:solidFill>
              </a:rPr>
              <a:t>, </a:t>
            </a:r>
            <a:r>
              <a:rPr lang="pt-BR" sz="1200" i="1" dirty="0" err="1">
                <a:solidFill>
                  <a:srgbClr val="FFFFD2"/>
                </a:solidFill>
              </a:rPr>
              <a:t>then</a:t>
            </a:r>
            <a:r>
              <a:rPr lang="pt-BR" sz="1200" i="1" dirty="0">
                <a:solidFill>
                  <a:srgbClr val="FFFFD2"/>
                </a:solidFill>
              </a:rPr>
              <a:t>, </a:t>
            </a:r>
            <a:r>
              <a:rPr lang="pt-BR" sz="1200" i="1" dirty="0" err="1">
                <a:solidFill>
                  <a:srgbClr val="FFFFD2"/>
                </a:solidFill>
              </a:rPr>
              <a:t>should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we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think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about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researchers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who</a:t>
            </a:r>
            <a:r>
              <a:rPr lang="pt-BR" sz="1200" i="1" dirty="0">
                <a:solidFill>
                  <a:srgbClr val="FFFFD2"/>
                </a:solidFill>
              </a:rPr>
              <a:t> use </a:t>
            </a:r>
            <a:r>
              <a:rPr lang="pt-BR" sz="1200" i="1" dirty="0" err="1">
                <a:solidFill>
                  <a:srgbClr val="FFFFD2"/>
                </a:solidFill>
              </a:rPr>
              <a:t>the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wrong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techniques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i="1" dirty="0">
                <a:solidFill>
                  <a:srgbClr val="FFFF00"/>
                </a:solidFill>
              </a:rPr>
              <a:t>(</a:t>
            </a:r>
            <a:r>
              <a:rPr lang="pt-BR" sz="2800" i="1" dirty="0" err="1">
                <a:solidFill>
                  <a:srgbClr val="FFFF00"/>
                </a:solidFill>
              </a:rPr>
              <a:t>either</a:t>
            </a:r>
            <a:r>
              <a:rPr lang="pt-BR" sz="2800" i="1" dirty="0">
                <a:solidFill>
                  <a:srgbClr val="FFFF00"/>
                </a:solidFill>
              </a:rPr>
              <a:t> </a:t>
            </a:r>
            <a:r>
              <a:rPr lang="pt-BR" sz="2800" i="1" dirty="0" err="1">
                <a:solidFill>
                  <a:srgbClr val="FFFF00"/>
                </a:solidFill>
              </a:rPr>
              <a:t>wilfully</a:t>
            </a:r>
            <a:r>
              <a:rPr lang="pt-BR" sz="2800" i="1" dirty="0">
                <a:solidFill>
                  <a:srgbClr val="FFFF00"/>
                </a:solidFill>
              </a:rPr>
              <a:t> </a:t>
            </a:r>
            <a:r>
              <a:rPr lang="pt-BR" sz="2800" i="1" dirty="0" err="1">
                <a:solidFill>
                  <a:srgbClr val="FFFF00"/>
                </a:solidFill>
              </a:rPr>
              <a:t>or</a:t>
            </a:r>
            <a:r>
              <a:rPr lang="pt-BR" sz="2800" i="1" dirty="0">
                <a:solidFill>
                  <a:srgbClr val="FFFF00"/>
                </a:solidFill>
              </a:rPr>
              <a:t> in </a:t>
            </a:r>
            <a:r>
              <a:rPr lang="pt-BR" sz="2800" i="1" dirty="0" err="1">
                <a:solidFill>
                  <a:srgbClr val="FFFF00"/>
                </a:solidFill>
              </a:rPr>
              <a:t>ignorance</a:t>
            </a:r>
            <a:r>
              <a:rPr lang="pt-BR" sz="2800" i="1" dirty="0">
                <a:solidFill>
                  <a:srgbClr val="FFFF00"/>
                </a:solidFill>
              </a:rPr>
              <a:t>), </a:t>
            </a:r>
            <a:r>
              <a:rPr lang="pt-BR" sz="2800" b="1" i="1" dirty="0">
                <a:solidFill>
                  <a:srgbClr val="FFFF00"/>
                </a:solidFill>
              </a:rPr>
              <a:t>use </a:t>
            </a:r>
            <a:r>
              <a:rPr lang="pt-BR" sz="2800" b="1" i="1" dirty="0" err="1">
                <a:solidFill>
                  <a:srgbClr val="FFFF00"/>
                </a:solidFill>
              </a:rPr>
              <a:t>the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right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techniques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wrongly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misinterpret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their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results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report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their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results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selectively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>
                <a:solidFill>
                  <a:srgbClr val="FFFF00"/>
                </a:solidFill>
              </a:rPr>
              <a:t>cite </a:t>
            </a:r>
            <a:r>
              <a:rPr lang="pt-BR" sz="2800" b="1" i="1" dirty="0" err="1">
                <a:solidFill>
                  <a:srgbClr val="FFFF00"/>
                </a:solidFill>
              </a:rPr>
              <a:t>the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literature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selectively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and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draw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unjustified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conclusions</a:t>
            </a:r>
            <a:r>
              <a:rPr lang="pt-BR" sz="2800" i="1" dirty="0">
                <a:solidFill>
                  <a:srgbClr val="FFFF00"/>
                </a:solidFill>
              </a:rPr>
              <a:t>?”</a:t>
            </a:r>
            <a:endParaRPr lang="pt-BR" sz="2800" b="1" i="1" dirty="0">
              <a:solidFill>
                <a:srgbClr val="FFFF00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D6DA26-BEBE-3C4B-B9E5-E92078301BED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Recall de 1994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81ACE4-B86B-0C4B-ACE3-43B51C73C275}"/>
              </a:ext>
            </a:extLst>
          </p:cNvPr>
          <p:cNvSpPr txBox="1"/>
          <p:nvPr/>
        </p:nvSpPr>
        <p:spPr>
          <a:xfrm>
            <a:off x="4909169" y="6488668"/>
            <a:ext cx="43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Altman DG. BMJ. 1994;308(6924):283-284.   </a:t>
            </a:r>
          </a:p>
        </p:txBody>
      </p:sp>
    </p:spTree>
    <p:extLst>
      <p:ext uri="{BB962C8B-B14F-4D97-AF65-F5344CB8AC3E}">
        <p14:creationId xmlns:p14="http://schemas.microsoft.com/office/powerpoint/2010/main" val="2087010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1957609" y="6488668"/>
            <a:ext cx="7147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Cannon CP et al (IMPROVE-IT Group). N </a:t>
            </a:r>
            <a:r>
              <a:rPr lang="pt-BR" dirty="0" err="1">
                <a:solidFill>
                  <a:srgbClr val="FFFF00"/>
                </a:solidFill>
              </a:rPr>
              <a:t>Engl</a:t>
            </a:r>
            <a:r>
              <a:rPr lang="pt-BR" dirty="0">
                <a:solidFill>
                  <a:srgbClr val="FFFF00"/>
                </a:solidFill>
              </a:rPr>
              <a:t> J Med. 2015;372(25):2387-97.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6C20CBA-8A6C-1F46-BAC7-66019B928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175" y="1440814"/>
            <a:ext cx="5801935" cy="4732697"/>
          </a:xfrm>
          <a:prstGeom prst="roundRect">
            <a:avLst>
              <a:gd name="adj" fmla="val 8807"/>
            </a:avLst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3F11A39-19FB-B84B-8C89-7A5EC2A15CFB}"/>
              </a:ext>
            </a:extLst>
          </p:cNvPr>
          <p:cNvSpPr/>
          <p:nvPr/>
        </p:nvSpPr>
        <p:spPr>
          <a:xfrm>
            <a:off x="3721994" y="1506829"/>
            <a:ext cx="2807595" cy="4250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7A332D5-A744-6947-91F3-518A34AB6C7B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623C7413-C044-ED49-B17B-6E87AF1627BE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0659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828161-23AD-A74B-8BD8-518D126E15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r="4723"/>
          <a:stretch/>
        </p:blipFill>
        <p:spPr>
          <a:xfrm>
            <a:off x="338674" y="1136186"/>
            <a:ext cx="5258101" cy="5282847"/>
          </a:xfrm>
          <a:prstGeom prst="ellipse">
            <a:avLst/>
          </a:prstGeom>
        </p:spPr>
      </p:pic>
      <p:grpSp>
        <p:nvGrpSpPr>
          <p:cNvPr id="33" name="Agrupar 32">
            <a:extLst>
              <a:ext uri="{FF2B5EF4-FFF2-40B4-BE49-F238E27FC236}">
                <a16:creationId xmlns:a16="http://schemas.microsoft.com/office/drawing/2014/main" id="{91B88370-7173-C44F-92D2-DD46E186C385}"/>
              </a:ext>
            </a:extLst>
          </p:cNvPr>
          <p:cNvGrpSpPr/>
          <p:nvPr/>
        </p:nvGrpSpPr>
        <p:grpSpPr>
          <a:xfrm>
            <a:off x="4134679" y="1655335"/>
            <a:ext cx="4717792" cy="4509266"/>
            <a:chOff x="4134679" y="1655335"/>
            <a:chExt cx="4717792" cy="4509266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4F2D2935-BF11-4647-95CE-94FEE21C7963}"/>
                </a:ext>
              </a:extLst>
            </p:cNvPr>
            <p:cNvGrpSpPr/>
            <p:nvPr/>
          </p:nvGrpSpPr>
          <p:grpSpPr>
            <a:xfrm>
              <a:off x="4134679" y="1655335"/>
              <a:ext cx="4717792" cy="4509266"/>
              <a:chOff x="5808849" y="2382591"/>
              <a:chExt cx="3247341" cy="3103809"/>
            </a:xfrm>
          </p:grpSpPr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0F85281E-5C9E-3041-88EC-8CBAFB2274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3436" b="641"/>
              <a:stretch/>
            </p:blipFill>
            <p:spPr>
              <a:xfrm>
                <a:off x="5808849" y="2382591"/>
                <a:ext cx="3247341" cy="3103809"/>
              </a:xfrm>
              <a:prstGeom prst="roundRect">
                <a:avLst>
                  <a:gd name="adj" fmla="val 5089"/>
                </a:avLst>
              </a:prstGeom>
            </p:spPr>
          </p:pic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1B4598A9-5C04-9C4C-8737-7CB740360C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722" y="3511826"/>
                <a:ext cx="300858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F53D5BF-1AAF-0C4A-922A-C0E690FEC3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722" y="3664227"/>
                <a:ext cx="300858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to 14">
                <a:extLst>
                  <a:ext uri="{FF2B5EF4-FFF2-40B4-BE49-F238E27FC236}">
                    <a16:creationId xmlns:a16="http://schemas.microsoft.com/office/drawing/2014/main" id="{196AAC92-0042-A941-8C24-79B8423DB22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17096" y="3816626"/>
                <a:ext cx="3015209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35D01468-C8A5-AD48-B743-40230EE555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3722" y="3958746"/>
                <a:ext cx="3008583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7BC77D50-F15B-9742-B18A-E49B5FD93691}"/>
                </a:ext>
              </a:extLst>
            </p:cNvPr>
            <p:cNvCxnSpPr>
              <a:cxnSpLocks/>
            </p:cNvCxnSpPr>
            <p:nvPr/>
          </p:nvCxnSpPr>
          <p:spPr>
            <a:xfrm>
              <a:off x="4291942" y="4147830"/>
              <a:ext cx="4053895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tângulo Arredondado 24">
            <a:extLst>
              <a:ext uri="{FF2B5EF4-FFF2-40B4-BE49-F238E27FC236}">
                <a16:creationId xmlns:a16="http://schemas.microsoft.com/office/drawing/2014/main" id="{6AB18442-0B85-6F4A-81E3-046276C45723}"/>
              </a:ext>
            </a:extLst>
          </p:cNvPr>
          <p:cNvSpPr/>
          <p:nvPr/>
        </p:nvSpPr>
        <p:spPr>
          <a:xfrm>
            <a:off x="4134680" y="4181111"/>
            <a:ext cx="4691268" cy="1983491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3550609" y="6479758"/>
            <a:ext cx="559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Trepanowsky</a:t>
            </a:r>
            <a:r>
              <a:rPr lang="pt-BR" dirty="0">
                <a:solidFill>
                  <a:srgbClr val="FFFF00"/>
                </a:solidFill>
              </a:rPr>
              <a:t> J &amp; </a:t>
            </a:r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JPA. </a:t>
            </a:r>
            <a:r>
              <a:rPr lang="pt-BR" dirty="0" err="1">
                <a:solidFill>
                  <a:srgbClr val="FFFF00"/>
                </a:solidFill>
              </a:rPr>
              <a:t>Adv</a:t>
            </a:r>
            <a:r>
              <a:rPr lang="pt-BR" dirty="0">
                <a:solidFill>
                  <a:srgbClr val="FFFF00"/>
                </a:solidFill>
              </a:rPr>
              <a:t> Nutr. 2018;9:367-377.</a:t>
            </a:r>
          </a:p>
        </p:txBody>
      </p:sp>
      <p:sp>
        <p:nvSpPr>
          <p:cNvPr id="24" name="Retângulo Arredondado 23">
            <a:extLst>
              <a:ext uri="{FF2B5EF4-FFF2-40B4-BE49-F238E27FC236}">
                <a16:creationId xmlns:a16="http://schemas.microsoft.com/office/drawing/2014/main" id="{06DA99AA-34C0-9C4C-B3A6-03F95B905F3A}"/>
              </a:ext>
            </a:extLst>
          </p:cNvPr>
          <p:cNvSpPr/>
          <p:nvPr/>
        </p:nvSpPr>
        <p:spPr>
          <a:xfrm>
            <a:off x="4134678" y="2455333"/>
            <a:ext cx="4691269" cy="659952"/>
          </a:xfrm>
          <a:prstGeom prst="round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A54D57A-66A4-9347-92B3-AF3929EB0E92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35" name="Rectangle 4">
            <a:extLst>
              <a:ext uri="{FF2B5EF4-FFF2-40B4-BE49-F238E27FC236}">
                <a16:creationId xmlns:a16="http://schemas.microsoft.com/office/drawing/2014/main" id="{338D1698-3ECF-1A4F-84F2-100CBF50DC9D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4893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2AD8BCC-D3A0-044C-85CA-0D9F8187F8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45" t="18290" r="25943" b="20725"/>
          <a:stretch/>
        </p:blipFill>
        <p:spPr>
          <a:xfrm>
            <a:off x="308968" y="1451342"/>
            <a:ext cx="5932130" cy="4830187"/>
          </a:xfrm>
          <a:prstGeom prst="roundRect">
            <a:avLst>
              <a:gd name="adj" fmla="val 3739"/>
            </a:avLst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3550609" y="6479758"/>
            <a:ext cx="5593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Trepanowsky</a:t>
            </a:r>
            <a:r>
              <a:rPr lang="pt-BR" dirty="0">
                <a:solidFill>
                  <a:srgbClr val="FFFF00"/>
                </a:solidFill>
              </a:rPr>
              <a:t> J &amp; </a:t>
            </a:r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JPA. </a:t>
            </a:r>
            <a:r>
              <a:rPr lang="pt-BR" dirty="0" err="1">
                <a:solidFill>
                  <a:srgbClr val="FFFF00"/>
                </a:solidFill>
              </a:rPr>
              <a:t>Adv</a:t>
            </a:r>
            <a:r>
              <a:rPr lang="pt-BR" dirty="0">
                <a:solidFill>
                  <a:srgbClr val="FFFF00"/>
                </a:solidFill>
              </a:rPr>
              <a:t> Nutr. 2018;9:367-377.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24EAFC71-7085-D84A-ADFB-ED4CF51FB283}"/>
              </a:ext>
            </a:extLst>
          </p:cNvPr>
          <p:cNvGrpSpPr/>
          <p:nvPr/>
        </p:nvGrpSpPr>
        <p:grpSpPr>
          <a:xfrm>
            <a:off x="5075670" y="2420178"/>
            <a:ext cx="3790034" cy="2399959"/>
            <a:chOff x="5075670" y="2420178"/>
            <a:chExt cx="3790034" cy="2399959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DC511E06-3F8E-0843-A2A4-5545FEFA9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75670" y="2420178"/>
              <a:ext cx="3790034" cy="2399959"/>
            </a:xfrm>
            <a:prstGeom prst="roundRect">
              <a:avLst>
                <a:gd name="adj" fmla="val 7369"/>
              </a:avLst>
            </a:prstGeom>
          </p:spPr>
        </p:pic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E188F0F8-48A7-ED49-ACAC-E7C477EE580E}"/>
                </a:ext>
              </a:extLst>
            </p:cNvPr>
            <p:cNvCxnSpPr>
              <a:cxnSpLocks/>
            </p:cNvCxnSpPr>
            <p:nvPr/>
          </p:nvCxnSpPr>
          <p:spPr>
            <a:xfrm>
              <a:off x="6042752" y="4280452"/>
              <a:ext cx="2715658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4DCE26FC-EFDF-3E43-BEC0-8A608D7FE63B}"/>
                </a:ext>
              </a:extLst>
            </p:cNvPr>
            <p:cNvCxnSpPr>
              <a:cxnSpLocks/>
            </p:cNvCxnSpPr>
            <p:nvPr/>
          </p:nvCxnSpPr>
          <p:spPr>
            <a:xfrm>
              <a:off x="5214731" y="4472609"/>
              <a:ext cx="35436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9C9CC33B-742B-7A4F-B393-59E373947BED}"/>
                </a:ext>
              </a:extLst>
            </p:cNvPr>
            <p:cNvCxnSpPr>
              <a:cxnSpLocks/>
            </p:cNvCxnSpPr>
            <p:nvPr/>
          </p:nvCxnSpPr>
          <p:spPr>
            <a:xfrm>
              <a:off x="5214731" y="4638261"/>
              <a:ext cx="3543679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AA012C8C-5274-6044-A750-03DEBEFBD387}"/>
                </a:ext>
              </a:extLst>
            </p:cNvPr>
            <p:cNvCxnSpPr>
              <a:cxnSpLocks/>
            </p:cNvCxnSpPr>
            <p:nvPr/>
          </p:nvCxnSpPr>
          <p:spPr>
            <a:xfrm>
              <a:off x="5214731" y="4820137"/>
              <a:ext cx="117281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tângulo Arredondado 19">
            <a:extLst>
              <a:ext uri="{FF2B5EF4-FFF2-40B4-BE49-F238E27FC236}">
                <a16:creationId xmlns:a16="http://schemas.microsoft.com/office/drawing/2014/main" id="{B7D097D1-5F5B-FD43-9A99-DF1C062DC2EB}"/>
              </a:ext>
            </a:extLst>
          </p:cNvPr>
          <p:cNvSpPr/>
          <p:nvPr/>
        </p:nvSpPr>
        <p:spPr>
          <a:xfrm>
            <a:off x="5214731" y="2708030"/>
            <a:ext cx="3611216" cy="1383323"/>
          </a:xfrm>
          <a:prstGeom prst="roundRect">
            <a:avLst>
              <a:gd name="adj" fmla="val 1413"/>
            </a:avLst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CA88D8-79E3-BD40-8F1F-B9C8138F49F5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2F5C9775-D248-9840-BAA6-32BBE06D25DA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59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5169515" y="6488668"/>
            <a:ext cx="4008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Perel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P</a:t>
            </a:r>
            <a:r>
              <a:rPr lang="pt-BR" dirty="0">
                <a:solidFill>
                  <a:srgbClr val="FFFF00"/>
                </a:solidFill>
              </a:rPr>
              <a:t> et al.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One</a:t>
            </a:r>
            <a:r>
              <a:rPr lang="pt-BR" dirty="0">
                <a:solidFill>
                  <a:srgbClr val="FFFF00"/>
                </a:solidFill>
              </a:rPr>
              <a:t>. 2008;3(2):e1696.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CA88D8-79E3-BD40-8F1F-B9C8138F49F5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2F5C9775-D248-9840-BAA6-32BBE06D25DA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F7713FB-4EC5-8443-9CBB-0A5BC01598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787"/>
          <a:stretch/>
        </p:blipFill>
        <p:spPr>
          <a:xfrm>
            <a:off x="968395" y="1581917"/>
            <a:ext cx="7225048" cy="4530060"/>
          </a:xfrm>
          <a:prstGeom prst="roundRect">
            <a:avLst>
              <a:gd name="adj" fmla="val 3482"/>
            </a:avLst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0EBA0C5-8571-9A4E-A5B7-C212F88D3A3A}"/>
              </a:ext>
            </a:extLst>
          </p:cNvPr>
          <p:cNvSpPr txBox="1"/>
          <p:nvPr/>
        </p:nvSpPr>
        <p:spPr>
          <a:xfrm>
            <a:off x="1596981" y="4319553"/>
            <a:ext cx="1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1990 </a:t>
            </a:r>
            <a:r>
              <a:rPr lang="pt-BR" b="1" dirty="0" err="1">
                <a:solidFill>
                  <a:schemeClr val="bg1"/>
                </a:solidFill>
              </a:rPr>
              <a:t>burden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33669A-1A2E-F241-8CA8-D8465178870E}"/>
              </a:ext>
            </a:extLst>
          </p:cNvPr>
          <p:cNvSpPr txBox="1"/>
          <p:nvPr/>
        </p:nvSpPr>
        <p:spPr>
          <a:xfrm>
            <a:off x="1994080" y="2179514"/>
            <a:ext cx="1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2000 </a:t>
            </a:r>
            <a:r>
              <a:rPr lang="pt-BR" b="1" dirty="0" err="1">
                <a:solidFill>
                  <a:schemeClr val="bg1"/>
                </a:solidFill>
              </a:rPr>
              <a:t>burden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A880497-969C-A048-AA13-3D911CCB628B}"/>
              </a:ext>
            </a:extLst>
          </p:cNvPr>
          <p:cNvSpPr txBox="1"/>
          <p:nvPr/>
        </p:nvSpPr>
        <p:spPr>
          <a:xfrm>
            <a:off x="2391179" y="4701627"/>
            <a:ext cx="1385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RCT</a:t>
            </a:r>
          </a:p>
        </p:txBody>
      </p:sp>
    </p:spTree>
    <p:extLst>
      <p:ext uri="{BB962C8B-B14F-4D97-AF65-F5344CB8AC3E}">
        <p14:creationId xmlns:p14="http://schemas.microsoft.com/office/powerpoint/2010/main" val="7682839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924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40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Pauta</a:t>
            </a:r>
            <a:endParaRPr lang="en-US" altLang="en-US" sz="40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8" y="692696"/>
            <a:ext cx="691200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Rounded Rectangle 1"/>
          <p:cNvSpPr/>
          <p:nvPr/>
        </p:nvSpPr>
        <p:spPr>
          <a:xfrm>
            <a:off x="-1878721" y="2314259"/>
            <a:ext cx="9114249" cy="5243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/>
          <p:cNvSpPr txBox="1"/>
          <p:nvPr/>
        </p:nvSpPr>
        <p:spPr>
          <a:xfrm>
            <a:off x="233243" y="2320638"/>
            <a:ext cx="6859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O Escândalo da Pesquisa Médica de Baixa Qualidade</a:t>
            </a:r>
            <a:endParaRPr lang="pt-BR" sz="2400" dirty="0">
              <a:solidFill>
                <a:srgbClr val="002060"/>
              </a:solidFill>
            </a:endParaRPr>
          </a:p>
        </p:txBody>
      </p:sp>
      <p:sp>
        <p:nvSpPr>
          <p:cNvPr id="11" name="Rounded Rectangle 1"/>
          <p:cNvSpPr/>
          <p:nvPr/>
        </p:nvSpPr>
        <p:spPr>
          <a:xfrm>
            <a:off x="-325821" y="3491417"/>
            <a:ext cx="3399221" cy="47969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aixaDeTexto 11"/>
          <p:cNvSpPr txBox="1"/>
          <p:nvPr/>
        </p:nvSpPr>
        <p:spPr>
          <a:xfrm>
            <a:off x="279496" y="3497797"/>
            <a:ext cx="294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Evidência Empírica</a:t>
            </a:r>
            <a:r>
              <a:rPr lang="pt-BR" sz="2400" dirty="0">
                <a:solidFill>
                  <a:srgbClr val="002060"/>
                </a:solidFill>
              </a:rPr>
              <a:t> </a:t>
            </a:r>
          </a:p>
        </p:txBody>
      </p:sp>
      <p:sp>
        <p:nvSpPr>
          <p:cNvPr id="14" name="Rounded Rectangle 1"/>
          <p:cNvSpPr/>
          <p:nvPr/>
        </p:nvSpPr>
        <p:spPr>
          <a:xfrm>
            <a:off x="-424384" y="4649278"/>
            <a:ext cx="4348684" cy="49731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/>
          <p:cNvSpPr txBox="1"/>
          <p:nvPr/>
        </p:nvSpPr>
        <p:spPr>
          <a:xfrm>
            <a:off x="296307" y="4659526"/>
            <a:ext cx="35040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O Legado de Doug Altman</a:t>
            </a:r>
            <a:endParaRPr lang="pt-BR" sz="2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590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580919" y="6492637"/>
            <a:ext cx="461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Garattini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S</a:t>
            </a:r>
            <a:r>
              <a:rPr lang="pt-BR" dirty="0">
                <a:solidFill>
                  <a:srgbClr val="FFFF00"/>
                </a:solidFill>
              </a:rPr>
              <a:t> &amp; </a:t>
            </a:r>
            <a:r>
              <a:rPr lang="pt-BR" dirty="0" err="1">
                <a:solidFill>
                  <a:srgbClr val="FFFF00"/>
                </a:solidFill>
              </a:rPr>
              <a:t>Chalmers</a:t>
            </a:r>
            <a:r>
              <a:rPr lang="pt-BR" dirty="0">
                <a:solidFill>
                  <a:srgbClr val="FFFF00"/>
                </a:solidFill>
              </a:rPr>
              <a:t> I. BMJ. 2009;338:b1025.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CA88D8-79E3-BD40-8F1F-B9C8138F49F5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2F5C9775-D248-9840-BAA6-32BBE06D25DA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6F6D871-7D49-3A4C-B822-130ADA384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8" y="1564070"/>
            <a:ext cx="9044792" cy="2739805"/>
          </a:xfrm>
          <a:prstGeom prst="roundRect">
            <a:avLst/>
          </a:prstGeom>
        </p:spPr>
      </p:pic>
      <p:sp>
        <p:nvSpPr>
          <p:cNvPr id="18" name="Rounded Rectangle 1">
            <a:extLst>
              <a:ext uri="{FF2B5EF4-FFF2-40B4-BE49-F238E27FC236}">
                <a16:creationId xmlns:a16="http://schemas.microsoft.com/office/drawing/2014/main" id="{C4A40D37-166D-BD41-8714-0E9E90C10E68}"/>
              </a:ext>
            </a:extLst>
          </p:cNvPr>
          <p:cNvSpPr/>
          <p:nvPr/>
        </p:nvSpPr>
        <p:spPr>
          <a:xfrm>
            <a:off x="-1289811" y="4771872"/>
            <a:ext cx="10387721" cy="81474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6093940-9AB5-6A4F-BBB8-F9C34557B4AC}"/>
              </a:ext>
            </a:extLst>
          </p:cNvPr>
          <p:cNvSpPr txBox="1"/>
          <p:nvPr/>
        </p:nvSpPr>
        <p:spPr>
          <a:xfrm>
            <a:off x="78876" y="4823388"/>
            <a:ext cx="8682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203864"/>
                </a:solidFill>
              </a:rPr>
              <a:t>Estimativa de que 85% das pesquisas financiadas por verba publica tenham sido desnecessárias</a:t>
            </a:r>
          </a:p>
          <a:p>
            <a:pPr algn="just"/>
            <a:endParaRPr lang="pt-BR" sz="20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36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DCA88D8-79E3-BD40-8F1F-B9C8138F49F5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É hora de ir além.</a:t>
            </a: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2F5C9775-D248-9840-BAA6-32BBE06D25DA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Ética revisitada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FA3AB2-BD26-244C-AA16-C09397B9A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9" y="1650816"/>
            <a:ext cx="8242479" cy="2225581"/>
          </a:xfrm>
          <a:prstGeom prst="round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B7D4504-3AA6-5349-9BC4-28CF607A205B}"/>
              </a:ext>
            </a:extLst>
          </p:cNvPr>
          <p:cNvSpPr txBox="1"/>
          <p:nvPr/>
        </p:nvSpPr>
        <p:spPr>
          <a:xfrm>
            <a:off x="4919729" y="6488668"/>
            <a:ext cx="4303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Bird SJ. J </a:t>
            </a:r>
            <a:r>
              <a:rPr lang="pt-BR" dirty="0" err="1">
                <a:solidFill>
                  <a:srgbClr val="FFFF00"/>
                </a:solidFill>
              </a:rPr>
              <a:t>Microbiol</a:t>
            </a:r>
            <a:r>
              <a:rPr lang="pt-BR" dirty="0">
                <a:solidFill>
                  <a:srgbClr val="FFFF00"/>
                </a:solidFill>
              </a:rPr>
              <a:t> </a:t>
            </a:r>
            <a:r>
              <a:rPr lang="pt-BR" dirty="0" err="1">
                <a:solidFill>
                  <a:srgbClr val="FFFF00"/>
                </a:solidFill>
              </a:rPr>
              <a:t>Biol</a:t>
            </a:r>
            <a:r>
              <a:rPr lang="pt-BR" dirty="0">
                <a:solidFill>
                  <a:srgbClr val="FFFF00"/>
                </a:solidFill>
              </a:rPr>
              <a:t> Educ. 2014;169-172.</a:t>
            </a:r>
          </a:p>
        </p:txBody>
      </p:sp>
      <p:sp>
        <p:nvSpPr>
          <p:cNvPr id="12" name="Rounded Rectangle 1">
            <a:extLst>
              <a:ext uri="{FF2B5EF4-FFF2-40B4-BE49-F238E27FC236}">
                <a16:creationId xmlns:a16="http://schemas.microsoft.com/office/drawing/2014/main" id="{2AC37738-AA66-AA4C-84BA-8BBF8106B797}"/>
              </a:ext>
            </a:extLst>
          </p:cNvPr>
          <p:cNvSpPr/>
          <p:nvPr/>
        </p:nvSpPr>
        <p:spPr>
          <a:xfrm>
            <a:off x="-1164120" y="4173771"/>
            <a:ext cx="10061596" cy="758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9A0E106-FFF6-1340-A409-6957EB53C0B4}"/>
              </a:ext>
            </a:extLst>
          </p:cNvPr>
          <p:cNvSpPr txBox="1"/>
          <p:nvPr/>
        </p:nvSpPr>
        <p:spPr>
          <a:xfrm>
            <a:off x="215318" y="4205830"/>
            <a:ext cx="8682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203864"/>
                </a:solidFill>
              </a:rPr>
              <a:t>Cientistas aprendem cedo que pesquisa ética é somente aquela que não oferece dano ao paciente.</a:t>
            </a:r>
          </a:p>
          <a:p>
            <a:pPr algn="just"/>
            <a:endParaRPr lang="pt-BR" sz="2000" b="1" dirty="0">
              <a:solidFill>
                <a:srgbClr val="203864"/>
              </a:solidFill>
            </a:endParaRPr>
          </a:p>
        </p:txBody>
      </p:sp>
      <p:sp>
        <p:nvSpPr>
          <p:cNvPr id="15" name="Rounded Rectangle 1">
            <a:extLst>
              <a:ext uri="{FF2B5EF4-FFF2-40B4-BE49-F238E27FC236}">
                <a16:creationId xmlns:a16="http://schemas.microsoft.com/office/drawing/2014/main" id="{E3E83C54-3DBF-4E4E-BBA2-5D4BCA28DB24}"/>
              </a:ext>
            </a:extLst>
          </p:cNvPr>
          <p:cNvSpPr/>
          <p:nvPr/>
        </p:nvSpPr>
        <p:spPr>
          <a:xfrm>
            <a:off x="-1243721" y="5143572"/>
            <a:ext cx="10387721" cy="7588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C0D5D60-286E-BB4C-9598-175316746279}"/>
              </a:ext>
            </a:extLst>
          </p:cNvPr>
          <p:cNvSpPr txBox="1"/>
          <p:nvPr/>
        </p:nvSpPr>
        <p:spPr>
          <a:xfrm>
            <a:off x="135718" y="5175631"/>
            <a:ext cx="86821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203864"/>
                </a:solidFill>
              </a:rPr>
              <a:t>Desconsideram o uso de recurso público, as expectativas da sociedade, as expectativas dos pacientes e </a:t>
            </a:r>
            <a:r>
              <a:rPr lang="pt-BR" sz="2000" b="1" dirty="0" err="1">
                <a:solidFill>
                  <a:srgbClr val="203864"/>
                </a:solidFill>
              </a:rPr>
              <a:t>care-providers</a:t>
            </a:r>
            <a:r>
              <a:rPr lang="pt-BR" sz="2000" b="1" dirty="0">
                <a:solidFill>
                  <a:srgbClr val="203864"/>
                </a:solidFill>
              </a:rPr>
              <a:t>.</a:t>
            </a:r>
          </a:p>
          <a:p>
            <a:pPr algn="just"/>
            <a:endParaRPr lang="pt-BR" sz="2000" b="1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86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4667F-E693-864A-9CD3-B5CC288AFA14}"/>
              </a:ext>
            </a:extLst>
          </p:cNvPr>
          <p:cNvSpPr txBox="1"/>
          <p:nvPr/>
        </p:nvSpPr>
        <p:spPr>
          <a:xfrm>
            <a:off x="241479" y="736600"/>
            <a:ext cx="3892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Como melhora-la (</a:t>
            </a:r>
            <a:r>
              <a:rPr lang="pt-BR" sz="2000" i="1" dirty="0" err="1">
                <a:solidFill>
                  <a:srgbClr val="FFFF00"/>
                </a:solidFill>
              </a:rPr>
              <a:t>Ioannidis’s</a:t>
            </a:r>
            <a:r>
              <a:rPr lang="pt-BR" sz="2000" i="1" dirty="0">
                <a:solidFill>
                  <a:srgbClr val="FFFF00"/>
                </a:solidFill>
              </a:rPr>
              <a:t> </a:t>
            </a:r>
            <a:r>
              <a:rPr lang="pt-BR" sz="2000" i="1" dirty="0" err="1">
                <a:solidFill>
                  <a:srgbClr val="FFFF00"/>
                </a:solidFill>
              </a:rPr>
              <a:t>rules</a:t>
            </a:r>
            <a:r>
              <a:rPr lang="pt-BR" sz="2000" i="1" dirty="0">
                <a:solidFill>
                  <a:srgbClr val="FFFF00"/>
                </a:solidFill>
              </a:rPr>
              <a:t>)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64CD8EC-D8EB-8A40-BA14-8D78681A71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2" y="1591194"/>
            <a:ext cx="8564136" cy="4282068"/>
          </a:xfrm>
          <a:prstGeom prst="roundRect">
            <a:avLst>
              <a:gd name="adj" fmla="val 4520"/>
            </a:avLst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DDE77F02-DE7E-DA4B-8F38-70E72B13B626}"/>
              </a:ext>
            </a:extLst>
          </p:cNvPr>
          <p:cNvSpPr txBox="1"/>
          <p:nvPr/>
        </p:nvSpPr>
        <p:spPr>
          <a:xfrm>
            <a:off x="6032041" y="6499862"/>
            <a:ext cx="308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Ioannidis</a:t>
            </a:r>
            <a:r>
              <a:rPr lang="pt-BR" dirty="0">
                <a:solidFill>
                  <a:srgbClr val="FFFF00"/>
                </a:solidFill>
              </a:rPr>
              <a:t> JPA.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Med. 2014.</a:t>
            </a:r>
          </a:p>
        </p:txBody>
      </p:sp>
      <p:sp>
        <p:nvSpPr>
          <p:cNvPr id="16" name="Rectangle 4">
            <a:extLst>
              <a:ext uri="{FF2B5EF4-FFF2-40B4-BE49-F238E27FC236}">
                <a16:creationId xmlns:a16="http://schemas.microsoft.com/office/drawing/2014/main" id="{9A44950E-641D-B14E-B3AD-CA95CB956C85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37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10AD027-51BE-7F46-A676-2DC247AD1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12" y="1591194"/>
            <a:ext cx="8564136" cy="4282068"/>
          </a:xfrm>
          <a:prstGeom prst="roundRect">
            <a:avLst>
              <a:gd name="adj" fmla="val 4520"/>
            </a:avLst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1C14FAD7-19CE-AE4B-937E-5DFFAE1352E8}"/>
              </a:ext>
            </a:extLst>
          </p:cNvPr>
          <p:cNvSpPr/>
          <p:nvPr/>
        </p:nvSpPr>
        <p:spPr>
          <a:xfrm>
            <a:off x="417638" y="1778242"/>
            <a:ext cx="8254849" cy="3907972"/>
          </a:xfrm>
          <a:prstGeom prst="rect">
            <a:avLst/>
          </a:prstGeom>
          <a:solidFill>
            <a:srgbClr val="F9F7F4"/>
          </a:solidFill>
          <a:ln>
            <a:solidFill>
              <a:srgbClr val="F5F6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0944D38-0BE2-FF40-BC81-99CF60C70DB3}"/>
              </a:ext>
            </a:extLst>
          </p:cNvPr>
          <p:cNvSpPr txBox="1"/>
          <p:nvPr/>
        </p:nvSpPr>
        <p:spPr>
          <a:xfrm>
            <a:off x="520501" y="1828800"/>
            <a:ext cx="79655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6A360A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Box 2. Algumas Práticas Complementares que Trarão (potencialmente) Benefícios à Pesquisa Médica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65FB928-2CB4-6D47-A30B-C6B77EC58A70}"/>
              </a:ext>
            </a:extLst>
          </p:cNvPr>
          <p:cNvSpPr txBox="1"/>
          <p:nvPr/>
        </p:nvSpPr>
        <p:spPr>
          <a:xfrm>
            <a:off x="738684" y="2848626"/>
            <a:ext cx="7170449" cy="2316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Considerar o corpo de evidência </a:t>
            </a:r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priori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Bayesian</a:t>
            </a:r>
            <a:r>
              <a:rPr lang="pt-BR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priors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Perseguir tamanhos de efeitos clinicamente relevantes</a:t>
            </a:r>
          </a:p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Perseguir desfechos clinicamente relevantes - para os </a:t>
            </a:r>
            <a:r>
              <a:rPr lang="pt-BR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care-providers</a:t>
            </a: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 para o paciente</a:t>
            </a:r>
          </a:p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Fazer jus ao recurso financeiro empregado – do contribuinte ou privado</a:t>
            </a:r>
          </a:p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Fazer jus ao recurso humano e logístico empregado – ocupação de locais divididos; alocação do tempo dos pesquisadores</a:t>
            </a:r>
          </a:p>
          <a:p>
            <a:pPr marL="177800" indent="-177800">
              <a:lnSpc>
                <a:spcPct val="114000"/>
              </a:lnSpc>
              <a:buSzPct val="140000"/>
              <a:buFont typeface="Arial" panose="020B0604020202020204" pitchFamily="34" charset="0"/>
              <a:buChar char="•"/>
            </a:pPr>
            <a:r>
              <a:rPr lang="pt-BR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Fazer jus ao paciente – o bem mais precioso da pesquisa médica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DA76D40-0F38-1847-8706-E5B3E6C823E4}"/>
              </a:ext>
            </a:extLst>
          </p:cNvPr>
          <p:cNvSpPr txBox="1"/>
          <p:nvPr/>
        </p:nvSpPr>
        <p:spPr>
          <a:xfrm>
            <a:off x="228600" y="736600"/>
            <a:ext cx="71245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Como melhora-la (sob a ótica de um jovem e atrevido pesquisador)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F9E1244F-F087-1345-8061-7A73A3D3AEB4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21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1BE2F-8902-8A42-96C4-F6E67D9D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62" y="1831581"/>
            <a:ext cx="1905000" cy="1066800"/>
          </a:xfrm>
          <a:prstGeom prst="round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4A8A5C-95D6-4843-A9C7-C933165FB9AD}"/>
              </a:ext>
            </a:extLst>
          </p:cNvPr>
          <p:cNvSpPr txBox="1"/>
          <p:nvPr/>
        </p:nvSpPr>
        <p:spPr>
          <a:xfrm>
            <a:off x="2566032" y="1764816"/>
            <a:ext cx="6027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i="1" dirty="0">
                <a:solidFill>
                  <a:srgbClr val="FFFF00"/>
                </a:solidFill>
              </a:rPr>
              <a:t>“</a:t>
            </a:r>
            <a:r>
              <a:rPr lang="pt-BR" sz="3600" i="1" dirty="0" err="1">
                <a:solidFill>
                  <a:srgbClr val="FFFF00"/>
                </a:solidFill>
              </a:rPr>
              <a:t>And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we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need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research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done</a:t>
            </a:r>
            <a:r>
              <a:rPr lang="pt-BR" sz="3600" i="1" dirty="0">
                <a:solidFill>
                  <a:srgbClr val="FFFF00"/>
                </a:solidFill>
              </a:rPr>
              <a:t> for </a:t>
            </a:r>
            <a:r>
              <a:rPr lang="pt-BR" sz="3600" i="1" dirty="0" err="1">
                <a:solidFill>
                  <a:srgbClr val="FFFF00"/>
                </a:solidFill>
              </a:rPr>
              <a:t>the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right</a:t>
            </a:r>
            <a:r>
              <a:rPr lang="pt-BR" sz="3600" i="1" dirty="0">
                <a:solidFill>
                  <a:srgbClr val="FFFF00"/>
                </a:solidFill>
              </a:rPr>
              <a:t> </a:t>
            </a:r>
            <a:r>
              <a:rPr lang="pt-BR" sz="3600" i="1" dirty="0" err="1">
                <a:solidFill>
                  <a:srgbClr val="FFFF00"/>
                </a:solidFill>
              </a:rPr>
              <a:t>reasons</a:t>
            </a:r>
            <a:r>
              <a:rPr lang="pt-BR" sz="3600" i="1" dirty="0">
                <a:solidFill>
                  <a:srgbClr val="FFFF00"/>
                </a:solidFill>
              </a:rPr>
              <a:t>...”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0C9B1C5-6C66-9746-A41F-46979D051C8B}"/>
              </a:ext>
            </a:extLst>
          </p:cNvPr>
          <p:cNvSpPr txBox="1"/>
          <p:nvPr/>
        </p:nvSpPr>
        <p:spPr>
          <a:xfrm>
            <a:off x="387815" y="3467100"/>
            <a:ext cx="82058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i="1" dirty="0">
                <a:solidFill>
                  <a:srgbClr val="FFFFD2"/>
                </a:solidFill>
              </a:rPr>
              <a:t>“</a:t>
            </a:r>
            <a:r>
              <a:rPr lang="pt-BR" sz="1200" i="1" dirty="0" err="1">
                <a:solidFill>
                  <a:srgbClr val="FFFFD2"/>
                </a:solidFill>
              </a:rPr>
              <a:t>What</a:t>
            </a:r>
            <a:r>
              <a:rPr lang="pt-BR" sz="1200" i="1" dirty="0">
                <a:solidFill>
                  <a:srgbClr val="FFFFD2"/>
                </a:solidFill>
              </a:rPr>
              <a:t>, </a:t>
            </a:r>
            <a:r>
              <a:rPr lang="pt-BR" sz="1200" i="1" dirty="0" err="1">
                <a:solidFill>
                  <a:srgbClr val="FFFFD2"/>
                </a:solidFill>
              </a:rPr>
              <a:t>then</a:t>
            </a:r>
            <a:r>
              <a:rPr lang="pt-BR" sz="1200" i="1" dirty="0">
                <a:solidFill>
                  <a:srgbClr val="FFFFD2"/>
                </a:solidFill>
              </a:rPr>
              <a:t>, </a:t>
            </a:r>
            <a:r>
              <a:rPr lang="pt-BR" sz="1200" i="1" dirty="0" err="1">
                <a:solidFill>
                  <a:srgbClr val="FFFFD2"/>
                </a:solidFill>
              </a:rPr>
              <a:t>should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we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think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about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researchers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1200" i="1" dirty="0" err="1">
                <a:solidFill>
                  <a:srgbClr val="FFFFD2"/>
                </a:solidFill>
              </a:rPr>
              <a:t>who</a:t>
            </a:r>
            <a:r>
              <a:rPr lang="pt-BR" sz="1200" i="1" dirty="0">
                <a:solidFill>
                  <a:srgbClr val="FFFFD2"/>
                </a:solidFill>
              </a:rPr>
              <a:t> use </a:t>
            </a:r>
            <a:r>
              <a:rPr lang="pt-BR" sz="1200" i="1" dirty="0" err="1">
                <a:solidFill>
                  <a:srgbClr val="FFFFD2"/>
                </a:solidFill>
              </a:rPr>
              <a:t>the</a:t>
            </a:r>
            <a:r>
              <a:rPr lang="pt-BR" sz="1200" i="1" dirty="0">
                <a:solidFill>
                  <a:srgbClr val="FFFFD2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wrong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techniques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i="1" dirty="0">
                <a:solidFill>
                  <a:srgbClr val="FFFF00"/>
                </a:solidFill>
              </a:rPr>
              <a:t>(</a:t>
            </a:r>
            <a:r>
              <a:rPr lang="pt-BR" sz="2800" i="1" dirty="0" err="1">
                <a:solidFill>
                  <a:srgbClr val="FFFF00"/>
                </a:solidFill>
              </a:rPr>
              <a:t>either</a:t>
            </a:r>
            <a:r>
              <a:rPr lang="pt-BR" sz="2800" i="1" dirty="0">
                <a:solidFill>
                  <a:srgbClr val="FFFF00"/>
                </a:solidFill>
              </a:rPr>
              <a:t> </a:t>
            </a:r>
            <a:r>
              <a:rPr lang="pt-BR" sz="2800" i="1" dirty="0" err="1">
                <a:solidFill>
                  <a:srgbClr val="FFFF00"/>
                </a:solidFill>
              </a:rPr>
              <a:t>wilfully</a:t>
            </a:r>
            <a:r>
              <a:rPr lang="pt-BR" sz="2800" i="1" dirty="0">
                <a:solidFill>
                  <a:srgbClr val="FFFF00"/>
                </a:solidFill>
              </a:rPr>
              <a:t> </a:t>
            </a:r>
            <a:r>
              <a:rPr lang="pt-BR" sz="2800" i="1" dirty="0" err="1">
                <a:solidFill>
                  <a:srgbClr val="FFFF00"/>
                </a:solidFill>
              </a:rPr>
              <a:t>or</a:t>
            </a:r>
            <a:r>
              <a:rPr lang="pt-BR" sz="2800" i="1" dirty="0">
                <a:solidFill>
                  <a:srgbClr val="FFFF00"/>
                </a:solidFill>
              </a:rPr>
              <a:t> in </a:t>
            </a:r>
            <a:r>
              <a:rPr lang="pt-BR" sz="2800" i="1" dirty="0" err="1">
                <a:solidFill>
                  <a:srgbClr val="FFFF00"/>
                </a:solidFill>
              </a:rPr>
              <a:t>ignorance</a:t>
            </a:r>
            <a:r>
              <a:rPr lang="pt-BR" sz="2800" i="1" dirty="0">
                <a:solidFill>
                  <a:srgbClr val="FFFF00"/>
                </a:solidFill>
              </a:rPr>
              <a:t>), </a:t>
            </a:r>
            <a:r>
              <a:rPr lang="pt-BR" sz="2800" b="1" i="1" dirty="0">
                <a:solidFill>
                  <a:srgbClr val="FFFF00"/>
                </a:solidFill>
              </a:rPr>
              <a:t>use </a:t>
            </a:r>
            <a:r>
              <a:rPr lang="pt-BR" sz="2800" b="1" i="1" dirty="0" err="1">
                <a:solidFill>
                  <a:srgbClr val="FFFF00"/>
                </a:solidFill>
              </a:rPr>
              <a:t>the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right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techniques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wrongly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misinterpret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their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results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report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their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results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selectively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>
                <a:solidFill>
                  <a:srgbClr val="FFFF00"/>
                </a:solidFill>
              </a:rPr>
              <a:t>cite </a:t>
            </a:r>
            <a:r>
              <a:rPr lang="pt-BR" sz="2800" b="1" i="1" dirty="0" err="1">
                <a:solidFill>
                  <a:srgbClr val="FFFF00"/>
                </a:solidFill>
              </a:rPr>
              <a:t>the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literature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selectively</a:t>
            </a:r>
            <a:r>
              <a:rPr lang="pt-BR" sz="2800" i="1" dirty="0">
                <a:solidFill>
                  <a:srgbClr val="FFFF00"/>
                </a:solidFill>
              </a:rPr>
              <a:t>, </a:t>
            </a:r>
            <a:r>
              <a:rPr lang="pt-BR" sz="2800" b="1" i="1" dirty="0" err="1">
                <a:solidFill>
                  <a:srgbClr val="FFFF00"/>
                </a:solidFill>
              </a:rPr>
              <a:t>and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draw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unjustified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i="1" dirty="0" err="1">
                <a:solidFill>
                  <a:srgbClr val="FFFF00"/>
                </a:solidFill>
              </a:rPr>
              <a:t>conclusions</a:t>
            </a:r>
            <a:r>
              <a:rPr lang="pt-BR" sz="2800" i="1" dirty="0">
                <a:solidFill>
                  <a:srgbClr val="FFFF00"/>
                </a:solidFill>
              </a:rPr>
              <a:t>?”</a:t>
            </a:r>
            <a:endParaRPr lang="pt-BR" sz="2800" b="1" i="1" dirty="0">
              <a:solidFill>
                <a:srgbClr val="FFFF00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4D6DA26-BEBE-3C4B-B9E5-E92078301BED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Recall de 1994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E81ACE4-B86B-0C4B-ACE3-43B51C73C275}"/>
              </a:ext>
            </a:extLst>
          </p:cNvPr>
          <p:cNvSpPr txBox="1"/>
          <p:nvPr/>
        </p:nvSpPr>
        <p:spPr>
          <a:xfrm>
            <a:off x="4909169" y="6488668"/>
            <a:ext cx="43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Altman DG. BMJ. 1994;308(6924):283-284.   </a:t>
            </a:r>
          </a:p>
        </p:txBody>
      </p:sp>
    </p:spTree>
    <p:extLst>
      <p:ext uri="{BB962C8B-B14F-4D97-AF65-F5344CB8AC3E}">
        <p14:creationId xmlns:p14="http://schemas.microsoft.com/office/powerpoint/2010/main" val="1156403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5"/>
                                      </p:to>
                                    </p:set>
                                    <p:animEffect filter="image" prLst="opacity: 0.15">
                                      <p:cBhvr rctx="IE">
                                        <p:cTn id="11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A70F639D-3F49-434C-934E-CEB8E603A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156" y="1299408"/>
            <a:ext cx="4578869" cy="1153260"/>
          </a:xfrm>
          <a:prstGeom prst="round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20543" y="736076"/>
            <a:ext cx="84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Qualidade de relato e risco de viés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508DB0-D53C-A841-A008-1250E4E38071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Direto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DAB7B2E-F21E-1E40-8A3E-986F771AD1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19" y="3720978"/>
            <a:ext cx="8115300" cy="1030206"/>
          </a:xfrm>
          <a:prstGeom prst="round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8614BCFE-34F4-BF4B-BDC5-2AAFEB44C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119" y="2580662"/>
            <a:ext cx="5854700" cy="1041400"/>
          </a:xfrm>
          <a:prstGeom prst="round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774ED77-92EB-F645-8BA4-365A5BB58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3830" y="4888737"/>
            <a:ext cx="4546600" cy="546100"/>
          </a:xfrm>
          <a:prstGeom prst="round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09092D-A63A-3644-954C-8E90839178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223" y="5592919"/>
            <a:ext cx="7797800" cy="9525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25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20543" y="736076"/>
            <a:ext cx="84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Educação científica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508DB0-D53C-A841-A008-1250E4E38071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Direto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D2BB02C-4999-6641-B5E3-9BFC93A9C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963" y="1458723"/>
            <a:ext cx="6928016" cy="4218197"/>
          </a:xfrm>
          <a:prstGeom prst="roundRect">
            <a:avLst>
              <a:gd name="adj" fmla="val 13610"/>
            </a:avLst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B8359BA-0684-3F49-A151-8A386E6D05DE}"/>
              </a:ext>
            </a:extLst>
          </p:cNvPr>
          <p:cNvSpPr txBox="1"/>
          <p:nvPr/>
        </p:nvSpPr>
        <p:spPr>
          <a:xfrm>
            <a:off x="4632398" y="5684300"/>
            <a:ext cx="28923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err="1">
                <a:solidFill>
                  <a:srgbClr val="FFFF00"/>
                </a:solidFill>
              </a:rPr>
              <a:t>bit.ly</a:t>
            </a:r>
            <a:r>
              <a:rPr lang="pt-BR" sz="2800" b="1" dirty="0">
                <a:solidFill>
                  <a:srgbClr val="FFFF00"/>
                </a:solidFill>
              </a:rPr>
              <a:t>/</a:t>
            </a:r>
            <a:r>
              <a:rPr lang="pt-BR" sz="2800" b="1" dirty="0" err="1">
                <a:solidFill>
                  <a:srgbClr val="FFFF00"/>
                </a:solidFill>
              </a:rPr>
              <a:t>dougaltman</a:t>
            </a:r>
            <a:endParaRPr lang="pt-BR" sz="28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25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20543" y="736076"/>
            <a:ext cx="84519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 err="1">
                <a:solidFill>
                  <a:srgbClr val="FFFF00"/>
                </a:solidFill>
              </a:rPr>
              <a:t>Bland</a:t>
            </a:r>
            <a:r>
              <a:rPr lang="pt-BR" sz="2000" i="1" dirty="0">
                <a:solidFill>
                  <a:srgbClr val="FFFF00"/>
                </a:solidFill>
              </a:rPr>
              <a:t> &amp; Altman </a:t>
            </a:r>
            <a:r>
              <a:rPr lang="pt-BR" sz="2000" i="1" dirty="0" err="1">
                <a:solidFill>
                  <a:srgbClr val="FFFF00"/>
                </a:solidFill>
              </a:rPr>
              <a:t>Plot</a:t>
            </a:r>
            <a:endParaRPr lang="pt-BR" sz="2000" i="1" dirty="0">
              <a:solidFill>
                <a:srgbClr val="FFFF00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3508DB0-D53C-A841-A008-1250E4E38071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Direto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4C8D7E-1106-5E48-BC33-CB3340F03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069" y="1451343"/>
            <a:ext cx="6050876" cy="4473785"/>
          </a:xfrm>
          <a:prstGeom prst="roundRect">
            <a:avLst>
              <a:gd name="adj" fmla="val 12670"/>
            </a:avLst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D2629F7-48A2-3F42-B3B4-25028CAFBF04}"/>
              </a:ext>
            </a:extLst>
          </p:cNvPr>
          <p:cNvSpPr txBox="1"/>
          <p:nvPr/>
        </p:nvSpPr>
        <p:spPr>
          <a:xfrm>
            <a:off x="3871018" y="6488668"/>
            <a:ext cx="527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Bland</a:t>
            </a:r>
            <a:r>
              <a:rPr lang="pt-BR" dirty="0">
                <a:solidFill>
                  <a:srgbClr val="FFFF00"/>
                </a:solidFill>
              </a:rPr>
              <a:t> M &amp; Altman DG. Lancet. 1986;1(8476):307-310.</a:t>
            </a:r>
          </a:p>
        </p:txBody>
      </p:sp>
    </p:spTree>
    <p:extLst>
      <p:ext uri="{BB962C8B-B14F-4D97-AF65-F5344CB8AC3E}">
        <p14:creationId xmlns:p14="http://schemas.microsoft.com/office/powerpoint/2010/main" val="2420961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4667F-E693-864A-9CD3-B5CC288AFA14}"/>
              </a:ext>
            </a:extLst>
          </p:cNvPr>
          <p:cNvSpPr txBox="1"/>
          <p:nvPr/>
        </p:nvSpPr>
        <p:spPr>
          <a:xfrm>
            <a:off x="228600" y="736600"/>
            <a:ext cx="2220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Ações institucionais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4791B1-D5EB-1D4E-8667-C7297A248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309353"/>
            <a:ext cx="8232516" cy="3074653"/>
          </a:xfrm>
          <a:prstGeom prst="roundRect">
            <a:avLst>
              <a:gd name="adj" fmla="val 6783"/>
            </a:avLst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F203169-B7AB-DA4D-A44F-59B8AE61D7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008" y="4843270"/>
            <a:ext cx="8013700" cy="1194242"/>
          </a:xfrm>
          <a:prstGeom prst="round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742C4E2-CA42-D346-9D34-D7256E42F767}"/>
              </a:ext>
            </a:extLst>
          </p:cNvPr>
          <p:cNvSpPr txBox="1"/>
          <p:nvPr/>
        </p:nvSpPr>
        <p:spPr>
          <a:xfrm>
            <a:off x="6756400" y="6489700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NIH, 2018; ICMJE, 2017.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E335A650-3FA9-EF43-904F-F894291C0407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Intangível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2325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4667F-E693-864A-9CD3-B5CC288AFA14}"/>
              </a:ext>
            </a:extLst>
          </p:cNvPr>
          <p:cNvSpPr txBox="1"/>
          <p:nvPr/>
        </p:nvSpPr>
        <p:spPr>
          <a:xfrm>
            <a:off x="228600" y="736600"/>
            <a:ext cx="3226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Endossamento por periódicos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EE65B8E-BC86-574E-BD63-3ECC601B3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81" y="1451343"/>
            <a:ext cx="5647294" cy="3946479"/>
          </a:xfrm>
          <a:prstGeom prst="roundRect">
            <a:avLst>
              <a:gd name="adj" fmla="val 4093"/>
            </a:avLst>
          </a:prstGeom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B36B4B9-EDD1-4B44-887C-BAA12EDC90DB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Intangível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06B1AF-0051-8146-8D7C-A8A883B58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5509" y="3424582"/>
            <a:ext cx="5404289" cy="3084876"/>
          </a:xfrm>
          <a:prstGeom prst="roundRect">
            <a:avLst>
              <a:gd name="adj" fmla="val 8846"/>
            </a:avLst>
          </a:prstGeom>
        </p:spPr>
      </p:pic>
    </p:spTree>
    <p:extLst>
      <p:ext uri="{BB962C8B-B14F-4D97-AF65-F5344CB8AC3E}">
        <p14:creationId xmlns:p14="http://schemas.microsoft.com/office/powerpoint/2010/main" val="4066562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de Baixa Qualidade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31A0D2C-CE73-D040-B383-F99AE7CD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43" y="1661189"/>
            <a:ext cx="8779422" cy="4126679"/>
          </a:xfrm>
          <a:prstGeom prst="round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79400" y="723900"/>
            <a:ext cx="764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>
                <a:solidFill>
                  <a:srgbClr val="FFFF00"/>
                </a:solidFill>
              </a:rPr>
              <a:t>We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need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less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, </a:t>
            </a:r>
            <a:r>
              <a:rPr lang="pt-BR" i="1" dirty="0" err="1">
                <a:solidFill>
                  <a:srgbClr val="FFFF00"/>
                </a:solidFill>
              </a:rPr>
              <a:t>better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, </a:t>
            </a:r>
            <a:r>
              <a:rPr lang="pt-BR" i="1" dirty="0" err="1">
                <a:solidFill>
                  <a:srgbClr val="FFFF00"/>
                </a:solidFill>
              </a:rPr>
              <a:t>and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done</a:t>
            </a:r>
            <a:r>
              <a:rPr lang="pt-BR" i="1" dirty="0">
                <a:solidFill>
                  <a:srgbClr val="FFFF00"/>
                </a:solidFill>
              </a:rPr>
              <a:t> for </a:t>
            </a:r>
            <a:r>
              <a:rPr lang="pt-BR" i="1" dirty="0" err="1">
                <a:solidFill>
                  <a:srgbClr val="FFFF00"/>
                </a:solidFill>
              </a:rPr>
              <a:t>the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right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reasons</a:t>
            </a:r>
            <a:endParaRPr lang="pt-BR" i="1" dirty="0">
              <a:solidFill>
                <a:srgbClr val="FFFF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909169" y="6488668"/>
            <a:ext cx="43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Altman DG. BMJ. 1994;308(6924):283-284.  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3E2ACD7-6A62-984E-A777-844F2FE62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84" y="1988096"/>
            <a:ext cx="1905000" cy="10668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9178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FCB4667F-E693-864A-9CD3-B5CC288AFA14}"/>
              </a:ext>
            </a:extLst>
          </p:cNvPr>
          <p:cNvSpPr txBox="1"/>
          <p:nvPr/>
        </p:nvSpPr>
        <p:spPr>
          <a:xfrm>
            <a:off x="228600" y="736600"/>
            <a:ext cx="365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Sensibilidade acadêmica às ações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B36B4B9-EDD1-4B44-887C-BAA12EDC90DB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Legado Intangível de Doug Altman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7C8B9B1-51A9-4343-929B-1EE01AF08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103" y="1459247"/>
            <a:ext cx="7683114" cy="4817417"/>
          </a:xfrm>
          <a:prstGeom prst="roundRect">
            <a:avLst>
              <a:gd name="adj" fmla="val 6296"/>
            </a:avLst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E4C8568-FDF3-414B-B32F-E4E7A04E7194}"/>
              </a:ext>
            </a:extLst>
          </p:cNvPr>
          <p:cNvSpPr txBox="1"/>
          <p:nvPr/>
        </p:nvSpPr>
        <p:spPr>
          <a:xfrm>
            <a:off x="6014434" y="6426558"/>
            <a:ext cx="309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Page MJ et al. </a:t>
            </a:r>
            <a:r>
              <a:rPr lang="pt-BR" dirty="0" err="1">
                <a:solidFill>
                  <a:srgbClr val="FFFF00"/>
                </a:solidFill>
              </a:rPr>
              <a:t>PLoS</a:t>
            </a:r>
            <a:r>
              <a:rPr lang="pt-BR" dirty="0">
                <a:solidFill>
                  <a:srgbClr val="FFFF00"/>
                </a:solidFill>
              </a:rPr>
              <a:t> Med. 2016.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808D1BF-EF75-8F4C-8BA0-364031CDCC1C}"/>
              </a:ext>
            </a:extLst>
          </p:cNvPr>
          <p:cNvSpPr txBox="1"/>
          <p:nvPr/>
        </p:nvSpPr>
        <p:spPr>
          <a:xfrm>
            <a:off x="2910627" y="5659114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2004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7D8B1E8-E34C-1345-B7BF-EC7A3C04E391}"/>
              </a:ext>
            </a:extLst>
          </p:cNvPr>
          <p:cNvSpPr txBox="1"/>
          <p:nvPr/>
        </p:nvSpPr>
        <p:spPr>
          <a:xfrm>
            <a:off x="5664559" y="5631210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2060"/>
                </a:solidFill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7542726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1065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6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Reconhecimento</a:t>
            </a:r>
            <a:endParaRPr lang="en-US" altLang="en-US" sz="36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233243" y="1464043"/>
            <a:ext cx="2024978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Andreia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Biolo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Anderson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Donelli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Andrew Mills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Beatriz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Schaan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Bruno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Follmer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Carisi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Polanczyk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Cíntia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Botton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Clara Pereira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Chris Shay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David Moher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Daniel Umpierre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Eneida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Rabelo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Eurico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Wilhelm</a:t>
            </a:r>
          </a:p>
          <a:p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Filipe Ferrari</a:t>
            </a:r>
          </a:p>
          <a:p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Flávio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Fuchs</a:t>
            </a:r>
          </a:p>
          <a:p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1" name="Rectangle 3"/>
          <p:cNvSpPr/>
          <p:nvPr/>
        </p:nvSpPr>
        <p:spPr>
          <a:xfrm>
            <a:off x="4339770" y="1464043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Gabriela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Teló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Guilherme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Artioli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Leila Beltrami Moreira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Lucas Porto Santos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Luis Claudio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Lemos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Correia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Luis Eduardo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Paim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Rohde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Luis Fernando Junior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Luis Fernando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Deresz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Marlos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Domingues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Matthew J Page</a:t>
            </a:r>
          </a:p>
          <a:p>
            <a:pPr algn="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Bock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Ricardo Stein</a:t>
            </a:r>
          </a:p>
          <a:p>
            <a:pPr algn="r"/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Ruy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Silveira</a:t>
            </a:r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b="1" dirty="0" err="1">
                <a:solidFill>
                  <a:schemeClr val="bg1">
                    <a:lumMod val="95000"/>
                  </a:schemeClr>
                </a:solidFill>
              </a:rPr>
              <a:t>Moraes</a:t>
            </a: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Sandra Fuchs</a:t>
            </a:r>
          </a:p>
          <a:p>
            <a:pPr algn="r"/>
            <a:r>
              <a:rPr lang="en-US" sz="2000" b="1" dirty="0">
                <a:solidFill>
                  <a:schemeClr val="bg1">
                    <a:lumMod val="95000"/>
                  </a:schemeClr>
                </a:solidFill>
              </a:rPr>
              <a:t>Sheila Garcia</a:t>
            </a:r>
          </a:p>
          <a:p>
            <a:pPr algn="r"/>
            <a:br>
              <a:rPr lang="en-US" sz="2000" b="1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0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3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Reconhecimento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6AEC6D6-E497-3F42-8F9F-CA7FEC487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4" b="3197"/>
          <a:stretch/>
        </p:blipFill>
        <p:spPr>
          <a:xfrm>
            <a:off x="-266700" y="1600200"/>
            <a:ext cx="9720334" cy="43815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9A6716C-CC38-D74D-88CD-B2F0FAD47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636"/>
          <a:stretch/>
        </p:blipFill>
        <p:spPr>
          <a:xfrm>
            <a:off x="139700" y="1018799"/>
            <a:ext cx="1550190" cy="161430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16076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77787" y="127001"/>
            <a:ext cx="9317039" cy="138499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58772" y="1641292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48990" y="1762741"/>
            <a:ext cx="915640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Scandal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Poor</a:t>
            </a:r>
            <a:r>
              <a:rPr lang="pt-BR" sz="4400" b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Medical </a:t>
            </a:r>
            <a:r>
              <a:rPr lang="pt-BR" sz="4400" b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endParaRPr lang="pt-BR" sz="4400" b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  <a:p>
            <a:pPr algn="ctr" eaLnBrk="1" hangingPunct="1">
              <a:defRPr/>
            </a:pPr>
            <a:r>
              <a:rPr lang="pt-BR" sz="28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As percepções de um jovem pesquisador sobre a atualidade e o legado de Douglas Altman</a:t>
            </a:r>
          </a:p>
          <a:p>
            <a:pPr algn="ctr" eaLnBrk="1" hangingPunct="1">
              <a:defRPr/>
            </a:pPr>
            <a:endParaRPr lang="pt-BR" sz="96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67951" y="4614748"/>
            <a:ext cx="1898277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www.github.com/lhelal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osf.io</a:t>
            </a:r>
            <a:r>
              <a:rPr lang="en-US" sz="1400" dirty="0">
                <a:solidFill>
                  <a:schemeClr val="bg1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1"/>
                </a:solidFill>
              </a:rPr>
              <a:t>lucas.helal@ufrgs.br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5" name="Imagem 60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953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m 18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4696623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11" y="4459052"/>
            <a:ext cx="1388479" cy="13884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2159567" y="4433652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3CF5688F-FEA7-BC42-8F8B-23AB8805AF58}"/>
              </a:ext>
            </a:extLst>
          </p:cNvPr>
          <p:cNvSpPr txBox="1"/>
          <p:nvPr/>
        </p:nvSpPr>
        <p:spPr>
          <a:xfrm>
            <a:off x="-14645" y="5565684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EA363ED-3E3F-1941-B96A-840BF0B49107}"/>
              </a:ext>
            </a:extLst>
          </p:cNvPr>
          <p:cNvSpPr txBox="1"/>
          <p:nvPr/>
        </p:nvSpPr>
        <p:spPr>
          <a:xfrm>
            <a:off x="0" y="5815864"/>
            <a:ext cx="25105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www.pursuingbetterscience.org</a:t>
            </a:r>
            <a:endParaRPr lang="pt-BR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9030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">
            <a:extLst>
              <a:ext uri="{FF2B5EF4-FFF2-40B4-BE49-F238E27FC236}">
                <a16:creationId xmlns:a16="http://schemas.microsoft.com/office/drawing/2014/main" id="{7F2BBFC8-A1B4-8C46-8F0C-0D622C42AD51}"/>
              </a:ext>
            </a:extLst>
          </p:cNvPr>
          <p:cNvSpPr/>
          <p:nvPr/>
        </p:nvSpPr>
        <p:spPr>
          <a:xfrm>
            <a:off x="-1510421" y="4761809"/>
            <a:ext cx="10387721" cy="554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">
            <a:extLst>
              <a:ext uri="{FF2B5EF4-FFF2-40B4-BE49-F238E27FC236}">
                <a16:creationId xmlns:a16="http://schemas.microsoft.com/office/drawing/2014/main" id="{85579863-C008-C440-9D75-0C72FBA14E10}"/>
              </a:ext>
            </a:extLst>
          </p:cNvPr>
          <p:cNvSpPr/>
          <p:nvPr/>
        </p:nvSpPr>
        <p:spPr>
          <a:xfrm>
            <a:off x="-1637421" y="3834709"/>
            <a:ext cx="4317121" cy="55409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">
            <a:extLst>
              <a:ext uri="{FF2B5EF4-FFF2-40B4-BE49-F238E27FC236}">
                <a16:creationId xmlns:a16="http://schemas.microsoft.com/office/drawing/2014/main" id="{66472230-5C05-474A-A2D0-0353D0ED10F3}"/>
              </a:ext>
            </a:extLst>
          </p:cNvPr>
          <p:cNvSpPr/>
          <p:nvPr/>
        </p:nvSpPr>
        <p:spPr>
          <a:xfrm>
            <a:off x="-1789821" y="2376402"/>
            <a:ext cx="10781421" cy="104720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de Baixa Qualidade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79400" y="723900"/>
            <a:ext cx="764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err="1">
                <a:solidFill>
                  <a:srgbClr val="FFFF00"/>
                </a:solidFill>
              </a:rPr>
              <a:t>We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need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less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, </a:t>
            </a:r>
            <a:r>
              <a:rPr lang="pt-BR" i="1" dirty="0" err="1">
                <a:solidFill>
                  <a:srgbClr val="FFFF00"/>
                </a:solidFill>
              </a:rPr>
              <a:t>better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, </a:t>
            </a:r>
            <a:r>
              <a:rPr lang="pt-BR" i="1" dirty="0" err="1">
                <a:solidFill>
                  <a:srgbClr val="FFFF00"/>
                </a:solidFill>
              </a:rPr>
              <a:t>and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research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done</a:t>
            </a:r>
            <a:r>
              <a:rPr lang="pt-BR" i="1" dirty="0">
                <a:solidFill>
                  <a:srgbClr val="FFFF00"/>
                </a:solidFill>
              </a:rPr>
              <a:t> for </a:t>
            </a:r>
            <a:r>
              <a:rPr lang="pt-BR" i="1" dirty="0" err="1">
                <a:solidFill>
                  <a:srgbClr val="FFFF00"/>
                </a:solidFill>
              </a:rPr>
              <a:t>the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right</a:t>
            </a:r>
            <a:r>
              <a:rPr lang="pt-BR" i="1" dirty="0">
                <a:solidFill>
                  <a:srgbClr val="FFFF00"/>
                </a:solidFill>
              </a:rPr>
              <a:t> </a:t>
            </a:r>
            <a:r>
              <a:rPr lang="pt-BR" i="1" dirty="0" err="1">
                <a:solidFill>
                  <a:srgbClr val="FFFF00"/>
                </a:solidFill>
              </a:rPr>
              <a:t>reasons</a:t>
            </a:r>
            <a:endParaRPr lang="pt-BR" i="1" dirty="0">
              <a:solidFill>
                <a:srgbClr val="FFFF00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F169826-4CED-C64E-9EDA-D6A616A6D9DB}"/>
              </a:ext>
            </a:extLst>
          </p:cNvPr>
          <p:cNvSpPr txBox="1"/>
          <p:nvPr/>
        </p:nvSpPr>
        <p:spPr>
          <a:xfrm>
            <a:off x="4909169" y="6488668"/>
            <a:ext cx="4363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Altman DG. BMJ. 1994;308(6924):283-284.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163E9C6-BBCD-9A41-AB1E-E743FB92208F}"/>
              </a:ext>
            </a:extLst>
          </p:cNvPr>
          <p:cNvSpPr txBox="1"/>
          <p:nvPr/>
        </p:nvSpPr>
        <p:spPr>
          <a:xfrm>
            <a:off x="220543" y="2376402"/>
            <a:ext cx="868215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203864"/>
                </a:solidFill>
              </a:rPr>
              <a:t>A pesquisa médica está errada </a:t>
            </a:r>
            <a:r>
              <a:rPr lang="pt-BR" sz="2000" dirty="0">
                <a:solidFill>
                  <a:srgbClr val="203864"/>
                </a:solidFill>
              </a:rPr>
              <a:t>– desenhos experimentais </a:t>
            </a:r>
            <a:r>
              <a:rPr lang="pt-BR" sz="2000" b="1" dirty="0">
                <a:solidFill>
                  <a:srgbClr val="203864"/>
                </a:solidFill>
              </a:rPr>
              <a:t>inapropriados</a:t>
            </a:r>
            <a:r>
              <a:rPr lang="pt-BR" sz="2000" dirty="0">
                <a:solidFill>
                  <a:srgbClr val="203864"/>
                </a:solidFill>
              </a:rPr>
              <a:t>, amostras </a:t>
            </a:r>
            <a:r>
              <a:rPr lang="pt-BR" sz="2000" b="1" dirty="0">
                <a:solidFill>
                  <a:srgbClr val="203864"/>
                </a:solidFill>
              </a:rPr>
              <a:t>pequenas</a:t>
            </a:r>
            <a:r>
              <a:rPr lang="pt-BR" sz="2000" dirty="0">
                <a:solidFill>
                  <a:srgbClr val="203864"/>
                </a:solidFill>
              </a:rPr>
              <a:t> e </a:t>
            </a:r>
            <a:r>
              <a:rPr lang="pt-BR" sz="2000" b="1" dirty="0">
                <a:solidFill>
                  <a:srgbClr val="203864"/>
                </a:solidFill>
              </a:rPr>
              <a:t>não representativas</a:t>
            </a:r>
            <a:r>
              <a:rPr lang="pt-BR" sz="2000" dirty="0">
                <a:solidFill>
                  <a:srgbClr val="203864"/>
                </a:solidFill>
              </a:rPr>
              <a:t>, </a:t>
            </a:r>
            <a:r>
              <a:rPr lang="pt-BR" sz="2000" b="1" dirty="0">
                <a:solidFill>
                  <a:srgbClr val="203864"/>
                </a:solidFill>
              </a:rPr>
              <a:t>incorreta</a:t>
            </a:r>
            <a:r>
              <a:rPr lang="pt-BR" sz="2000" dirty="0">
                <a:solidFill>
                  <a:srgbClr val="203864"/>
                </a:solidFill>
              </a:rPr>
              <a:t> análise de dados, </a:t>
            </a:r>
            <a:r>
              <a:rPr lang="pt-BR" sz="2000" b="1" i="1" dirty="0">
                <a:solidFill>
                  <a:srgbClr val="203864"/>
                </a:solidFill>
              </a:rPr>
              <a:t>spin</a:t>
            </a:r>
            <a:r>
              <a:rPr lang="pt-BR" sz="2000" b="1" dirty="0">
                <a:solidFill>
                  <a:srgbClr val="203864"/>
                </a:solidFill>
              </a:rPr>
              <a:t> de interpretação e relato insuficiente</a:t>
            </a:r>
            <a:endParaRPr lang="pt-BR" sz="2000" dirty="0">
              <a:solidFill>
                <a:srgbClr val="203864"/>
              </a:solidFill>
            </a:endParaRP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r>
              <a:rPr lang="pt-BR" sz="2000" b="1" dirty="0">
                <a:solidFill>
                  <a:srgbClr val="203864"/>
                </a:solidFill>
              </a:rPr>
              <a:t>Ruído</a:t>
            </a:r>
            <a:r>
              <a:rPr lang="pt-BR" sz="2000" dirty="0">
                <a:solidFill>
                  <a:srgbClr val="203864"/>
                </a:solidFill>
              </a:rPr>
              <a:t> na literatura</a:t>
            </a: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r>
              <a:rPr lang="pt-BR" sz="2000" dirty="0">
                <a:solidFill>
                  <a:srgbClr val="203864"/>
                </a:solidFill>
              </a:rPr>
              <a:t>Os </a:t>
            </a:r>
            <a:r>
              <a:rPr lang="pt-BR" sz="2000" b="1" dirty="0">
                <a:solidFill>
                  <a:srgbClr val="203864"/>
                </a:solidFill>
              </a:rPr>
              <a:t>aspectos éticos </a:t>
            </a:r>
            <a:r>
              <a:rPr lang="pt-BR" sz="2000" dirty="0">
                <a:solidFill>
                  <a:srgbClr val="203864"/>
                </a:solidFill>
              </a:rPr>
              <a:t>devem ir além de </a:t>
            </a:r>
            <a:r>
              <a:rPr lang="pt-BR" sz="2000" b="1" dirty="0">
                <a:solidFill>
                  <a:srgbClr val="203864"/>
                </a:solidFill>
              </a:rPr>
              <a:t>critérios metodológicos </a:t>
            </a:r>
            <a:r>
              <a:rPr lang="pt-BR" sz="2000" dirty="0">
                <a:solidFill>
                  <a:srgbClr val="203864"/>
                </a:solidFill>
              </a:rPr>
              <a:t>e </a:t>
            </a:r>
            <a:r>
              <a:rPr lang="pt-BR" sz="2000" b="1" dirty="0">
                <a:solidFill>
                  <a:srgbClr val="203864"/>
                </a:solidFill>
              </a:rPr>
              <a:t>riscos</a:t>
            </a:r>
            <a:r>
              <a:rPr lang="pt-BR" sz="2000" dirty="0">
                <a:solidFill>
                  <a:srgbClr val="203864"/>
                </a:solidFill>
              </a:rPr>
              <a:t> ao paciente</a:t>
            </a: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r>
              <a:rPr lang="pt-BR" sz="2000" i="1" dirty="0">
                <a:solidFill>
                  <a:srgbClr val="203864"/>
                </a:solidFill>
              </a:rPr>
              <a:t>Stakeholders</a:t>
            </a:r>
            <a:r>
              <a:rPr lang="pt-BR" sz="2000" dirty="0">
                <a:solidFill>
                  <a:srgbClr val="203864"/>
                </a:solidFill>
              </a:rPr>
              <a:t> </a:t>
            </a:r>
            <a:r>
              <a:rPr lang="pt-BR" sz="2000" b="1" dirty="0">
                <a:solidFill>
                  <a:srgbClr val="203864"/>
                </a:solidFill>
              </a:rPr>
              <a:t>aceitam</a:t>
            </a:r>
            <a:r>
              <a:rPr lang="pt-BR" sz="2000" dirty="0">
                <a:solidFill>
                  <a:srgbClr val="203864"/>
                </a:solidFill>
              </a:rPr>
              <a:t> a pesquisa médica errada. </a:t>
            </a: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  <a:p>
            <a:pPr algn="just"/>
            <a:endParaRPr lang="pt-BR" sz="2000" dirty="0">
              <a:solidFill>
                <a:srgbClr val="20386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80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de Baixa Qualidade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79401" y="723900"/>
            <a:ext cx="83930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O paralelo com a Teoria da Relatividade Geral e a descoberta de Ondas Gravitacionais 110 anos depois</a:t>
            </a:r>
          </a:p>
        </p:txBody>
      </p:sp>
      <p:pic>
        <p:nvPicPr>
          <p:cNvPr id="1026" name="Picture 2" descr="Resultado de imagem para einstein">
            <a:extLst>
              <a:ext uri="{FF2B5EF4-FFF2-40B4-BE49-F238E27FC236}">
                <a16:creationId xmlns:a16="http://schemas.microsoft.com/office/drawing/2014/main" id="{759E34BF-3C7C-7D45-BDD0-75E13B74F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266" y="1466945"/>
            <a:ext cx="3505200" cy="4673600"/>
          </a:xfrm>
          <a:prstGeom prst="roundRect">
            <a:avLst>
              <a:gd name="adj" fmla="val 1501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A2BC3DF5-5CE5-B74E-A161-7331E30A56E1}"/>
              </a:ext>
            </a:extLst>
          </p:cNvPr>
          <p:cNvSpPr txBox="1"/>
          <p:nvPr/>
        </p:nvSpPr>
        <p:spPr>
          <a:xfrm>
            <a:off x="3206187" y="6156147"/>
            <a:ext cx="15565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Albert Einstein</a:t>
            </a:r>
          </a:p>
          <a:p>
            <a:r>
              <a:rPr lang="pt-BR" dirty="0">
                <a:solidFill>
                  <a:srgbClr val="FFFF00"/>
                </a:solidFill>
              </a:rPr>
              <a:t>1879 - 1955</a:t>
            </a:r>
          </a:p>
        </p:txBody>
      </p:sp>
    </p:spTree>
    <p:extLst>
      <p:ext uri="{BB962C8B-B14F-4D97-AF65-F5344CB8AC3E}">
        <p14:creationId xmlns:p14="http://schemas.microsoft.com/office/powerpoint/2010/main" val="1022653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C9B9CC9-B649-C342-93BE-3C47E20900FC}"/>
              </a:ext>
            </a:extLst>
          </p:cNvPr>
          <p:cNvSpPr txBox="1"/>
          <p:nvPr/>
        </p:nvSpPr>
        <p:spPr>
          <a:xfrm>
            <a:off x="220543" y="736076"/>
            <a:ext cx="84519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4A7645-8C55-D048-9C71-5B6B15CB5A0F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559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 Falência da Ciência Médica – Poucos Estudos Acertam</a:t>
            </a:r>
            <a:endParaRPr lang="en-US" altLang="en-US" sz="28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61AD4F6-C779-E141-8525-CA93E54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20" y="1860398"/>
            <a:ext cx="785741" cy="911460"/>
          </a:xfrm>
          <a:prstGeom prst="round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A9766C8-7744-B747-8C57-5170EC464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1" y="2877990"/>
            <a:ext cx="789792" cy="789792"/>
          </a:xfrm>
          <a:prstGeom prst="round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84EC9CC7-8E80-5C49-BCB5-AE9E0F3E366E}"/>
              </a:ext>
            </a:extLst>
          </p:cNvPr>
          <p:cNvSpPr txBox="1"/>
          <p:nvPr/>
        </p:nvSpPr>
        <p:spPr>
          <a:xfrm>
            <a:off x="1458411" y="1826580"/>
            <a:ext cx="1245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John Warren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8E5AF11-345D-DF44-B5E8-457F6C8638B3}"/>
              </a:ext>
            </a:extLst>
          </p:cNvPr>
          <p:cNvSpPr txBox="1"/>
          <p:nvPr/>
        </p:nvSpPr>
        <p:spPr>
          <a:xfrm>
            <a:off x="1458410" y="3402957"/>
            <a:ext cx="13523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Barry </a:t>
            </a:r>
            <a:r>
              <a:rPr lang="pt-BR" sz="1600" dirty="0" err="1">
                <a:solidFill>
                  <a:srgbClr val="FFFF00"/>
                </a:solidFill>
              </a:rPr>
              <a:t>Marshal</a:t>
            </a:r>
            <a:endParaRPr lang="pt-BR" sz="1600" dirty="0">
              <a:solidFill>
                <a:srgbClr val="FFFF00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A5CB8DE7-23B1-0149-93A5-8D7BF2BD0734}"/>
              </a:ext>
            </a:extLst>
          </p:cNvPr>
          <p:cNvSpPr txBox="1"/>
          <p:nvPr/>
        </p:nvSpPr>
        <p:spPr>
          <a:xfrm>
            <a:off x="3853671" y="2510248"/>
            <a:ext cx="44644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>
                <a:solidFill>
                  <a:srgbClr val="FFFF00"/>
                </a:solidFill>
              </a:rPr>
              <a:t>H </a:t>
            </a:r>
            <a:r>
              <a:rPr lang="pt-BR" sz="2800" b="1" i="1" dirty="0" err="1">
                <a:solidFill>
                  <a:srgbClr val="FFFF00"/>
                </a:solidFill>
              </a:rPr>
              <a:t>pylori</a:t>
            </a:r>
            <a:r>
              <a:rPr lang="pt-BR" sz="2800" b="1" i="1" dirty="0">
                <a:solidFill>
                  <a:srgbClr val="FFFF00"/>
                </a:solidFill>
              </a:rPr>
              <a:t> </a:t>
            </a:r>
            <a:r>
              <a:rPr lang="pt-BR" sz="2800" b="1" dirty="0">
                <a:solidFill>
                  <a:srgbClr val="FFFF00"/>
                </a:solidFill>
              </a:rPr>
              <a:t>e úlcera estomacal  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627B4AAB-A2F6-214C-A46C-B4C07942EFD1}"/>
              </a:ext>
            </a:extLst>
          </p:cNvPr>
          <p:cNvCxnSpPr>
            <a:stCxn id="17" idx="3"/>
            <a:endCxn id="20" idx="1"/>
          </p:cNvCxnSpPr>
          <p:nvPr/>
        </p:nvCxnSpPr>
        <p:spPr>
          <a:xfrm>
            <a:off x="2704073" y="1995857"/>
            <a:ext cx="1149598" cy="7760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C90D339-5AEF-BB47-B347-F4386A9E8B96}"/>
              </a:ext>
            </a:extLst>
          </p:cNvPr>
          <p:cNvCxnSpPr>
            <a:cxnSpLocks/>
            <a:stCxn id="18" idx="3"/>
            <a:endCxn id="20" idx="1"/>
          </p:cNvCxnSpPr>
          <p:nvPr/>
        </p:nvCxnSpPr>
        <p:spPr>
          <a:xfrm flipV="1">
            <a:off x="2810768" y="2771858"/>
            <a:ext cx="1042903" cy="80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83D3B6F2-81EC-654E-9944-AAD6CCDA4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8" y="5399498"/>
            <a:ext cx="946664" cy="1306396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4E09FA61-0E4D-5F4E-BB4C-3E42000886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057" y="3909635"/>
            <a:ext cx="946665" cy="1205420"/>
          </a:xfrm>
          <a:prstGeom prst="round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4B525C81-6B66-8941-90C8-F58109EAE0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8" y="5318475"/>
            <a:ext cx="946664" cy="1306396"/>
          </a:xfrm>
          <a:prstGeom prst="roundRect">
            <a:avLst>
              <a:gd name="adj" fmla="val 6885"/>
            </a:avLst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42F620E4-0D30-B247-934E-30F6A74E42B8}"/>
              </a:ext>
            </a:extLst>
          </p:cNvPr>
          <p:cNvSpPr txBox="1"/>
          <p:nvPr/>
        </p:nvSpPr>
        <p:spPr>
          <a:xfrm>
            <a:off x="1515722" y="6417585"/>
            <a:ext cx="17207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Françoise </a:t>
            </a:r>
            <a:r>
              <a:rPr lang="pt-BR" sz="1600" dirty="0" err="1">
                <a:solidFill>
                  <a:srgbClr val="FFFF00"/>
                </a:solidFill>
              </a:rPr>
              <a:t>Sinnousi</a:t>
            </a:r>
            <a:endParaRPr lang="pt-BR" sz="1600" dirty="0">
              <a:solidFill>
                <a:srgbClr val="FFFF00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6CBA11F7-C38B-C440-90E3-7D9058179D24}"/>
              </a:ext>
            </a:extLst>
          </p:cNvPr>
          <p:cNvSpPr txBox="1"/>
          <p:nvPr/>
        </p:nvSpPr>
        <p:spPr>
          <a:xfrm>
            <a:off x="1508048" y="4839091"/>
            <a:ext cx="15972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rgbClr val="FFFF00"/>
                </a:solidFill>
              </a:rPr>
              <a:t>Luc </a:t>
            </a:r>
            <a:r>
              <a:rPr lang="pt-BR" sz="1600" dirty="0" err="1">
                <a:solidFill>
                  <a:srgbClr val="FFFF00"/>
                </a:solidFill>
              </a:rPr>
              <a:t>Montaingner</a:t>
            </a:r>
            <a:endParaRPr lang="pt-BR" sz="1600" dirty="0">
              <a:solidFill>
                <a:srgbClr val="FFFF00"/>
              </a:solidFill>
            </a:endParaRP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536EDFE-D7CB-FD40-8C5A-A8072651135B}"/>
              </a:ext>
            </a:extLst>
          </p:cNvPr>
          <p:cNvSpPr txBox="1"/>
          <p:nvPr/>
        </p:nvSpPr>
        <p:spPr>
          <a:xfrm>
            <a:off x="5726651" y="5529476"/>
            <a:ext cx="7184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i="1" dirty="0">
                <a:solidFill>
                  <a:srgbClr val="FFFF00"/>
                </a:solidFill>
              </a:rPr>
              <a:t>HIV</a:t>
            </a:r>
            <a:endParaRPr lang="pt-BR" sz="2800" b="1" dirty="0">
              <a:solidFill>
                <a:srgbClr val="FFFF00"/>
              </a:solidFill>
            </a:endParaRP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AF406AD9-C13F-D548-978F-1E75D600E971}"/>
              </a:ext>
            </a:extLst>
          </p:cNvPr>
          <p:cNvCxnSpPr>
            <a:cxnSpLocks/>
            <a:stCxn id="30" idx="3"/>
            <a:endCxn id="31" idx="1"/>
          </p:cNvCxnSpPr>
          <p:nvPr/>
        </p:nvCxnSpPr>
        <p:spPr>
          <a:xfrm>
            <a:off x="3105345" y="5008368"/>
            <a:ext cx="2621306" cy="7827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0BFB29E3-4B72-1747-A99F-ABE96F9F6B39}"/>
              </a:ext>
            </a:extLst>
          </p:cNvPr>
          <p:cNvCxnSpPr>
            <a:cxnSpLocks/>
            <a:stCxn id="29" idx="3"/>
            <a:endCxn id="31" idx="1"/>
          </p:cNvCxnSpPr>
          <p:nvPr/>
        </p:nvCxnSpPr>
        <p:spPr>
          <a:xfrm flipV="1">
            <a:off x="3236514" y="5791086"/>
            <a:ext cx="2490137" cy="795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04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C14F44A-AC5F-7D44-9DC8-B4B3AF0A4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01" y="1652445"/>
            <a:ext cx="6741854" cy="4628275"/>
          </a:xfrm>
          <a:prstGeom prst="roundRect">
            <a:avLst>
              <a:gd name="adj" fmla="val 4818"/>
            </a:avLst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56E46BC-F0F4-4849-8F8B-45D5DF449E45}"/>
              </a:ext>
            </a:extLst>
          </p:cNvPr>
          <p:cNvSpPr txBox="1"/>
          <p:nvPr/>
        </p:nvSpPr>
        <p:spPr>
          <a:xfrm>
            <a:off x="2963120" y="6481822"/>
            <a:ext cx="6207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FFFF00"/>
                </a:solidFill>
              </a:rPr>
              <a:t>The CONSENSUS </a:t>
            </a:r>
            <a:r>
              <a:rPr lang="pt-BR" dirty="0" err="1">
                <a:solidFill>
                  <a:srgbClr val="FFFF00"/>
                </a:solidFill>
              </a:rPr>
              <a:t>Trial</a:t>
            </a:r>
            <a:r>
              <a:rPr lang="pt-BR" dirty="0">
                <a:solidFill>
                  <a:srgbClr val="FFFF00"/>
                </a:solidFill>
              </a:rPr>
              <a:t> Group. N </a:t>
            </a:r>
            <a:r>
              <a:rPr lang="pt-BR" dirty="0" err="1">
                <a:solidFill>
                  <a:srgbClr val="FFFF00"/>
                </a:solidFill>
              </a:rPr>
              <a:t>Engl</a:t>
            </a:r>
            <a:r>
              <a:rPr lang="pt-BR" dirty="0">
                <a:solidFill>
                  <a:srgbClr val="FFFF00"/>
                </a:solidFill>
              </a:rPr>
              <a:t> J Med. 1987;316:1429-1435.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42DA0F8-15B3-DA4B-B209-2FE50EA06ABF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33" name="Rectangle 4">
            <a:extLst>
              <a:ext uri="{FF2B5EF4-FFF2-40B4-BE49-F238E27FC236}">
                <a16:creationId xmlns:a16="http://schemas.microsoft.com/office/drawing/2014/main" id="{FA29ACC2-64F5-9E4F-B5F3-D750A5292EE9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Poucos Estudos Acertam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697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20C5E828-0BA9-704D-A8E2-457A11966C71}"/>
              </a:ext>
            </a:extLst>
          </p:cNvPr>
          <p:cNvSpPr/>
          <p:nvPr/>
        </p:nvSpPr>
        <p:spPr bwMode="auto">
          <a:xfrm>
            <a:off x="308968" y="692696"/>
            <a:ext cx="8363520" cy="360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2DA2906-003D-7F49-BAA5-156E6A859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68" y="2409049"/>
            <a:ext cx="8495818" cy="2784801"/>
          </a:xfrm>
          <a:prstGeom prst="roundRect">
            <a:avLst>
              <a:gd name="adj" fmla="val 12805"/>
            </a:avLst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7DD9DD5-B79E-1B41-9137-E2D16985F354}"/>
              </a:ext>
            </a:extLst>
          </p:cNvPr>
          <p:cNvSpPr/>
          <p:nvPr/>
        </p:nvSpPr>
        <p:spPr>
          <a:xfrm>
            <a:off x="3379808" y="3194612"/>
            <a:ext cx="960698" cy="10995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226A59-3A39-2745-8EE1-9C31F4B1D771}"/>
              </a:ext>
            </a:extLst>
          </p:cNvPr>
          <p:cNvSpPr txBox="1"/>
          <p:nvPr/>
        </p:nvSpPr>
        <p:spPr>
          <a:xfrm>
            <a:off x="4306061" y="6470251"/>
            <a:ext cx="485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>
                <a:solidFill>
                  <a:srgbClr val="FFFF00"/>
                </a:solidFill>
              </a:rPr>
              <a:t>Victora</a:t>
            </a:r>
            <a:r>
              <a:rPr lang="pt-BR" dirty="0">
                <a:solidFill>
                  <a:srgbClr val="FFFF00"/>
                </a:solidFill>
              </a:rPr>
              <a:t> CG et al. Lancet. 1987;389(10076):1283-4.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A14D983-0FEB-5B42-8D6F-4CD1DFB0494A}"/>
              </a:ext>
            </a:extLst>
          </p:cNvPr>
          <p:cNvSpPr txBox="1"/>
          <p:nvPr/>
        </p:nvSpPr>
        <p:spPr>
          <a:xfrm>
            <a:off x="220543" y="736076"/>
            <a:ext cx="84519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>
                <a:solidFill>
                  <a:srgbClr val="FFFF00"/>
                </a:solidFill>
              </a:rPr>
              <a:t>Na era de poucas descobertas verdadeiras e muitas falsas– um problema epistemológico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D900AA13-6A99-1D49-9617-A75B4AD4D5A0}"/>
              </a:ext>
            </a:extLst>
          </p:cNvPr>
          <p:cNvSpPr txBox="1">
            <a:spLocks noChangeArrowheads="1"/>
          </p:cNvSpPr>
          <p:nvPr/>
        </p:nvSpPr>
        <p:spPr>
          <a:xfrm>
            <a:off x="220543" y="19066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4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 Escândalo da Pesquisa Médica – Poucos Estudos Acertam</a:t>
            </a:r>
            <a:endParaRPr lang="en-US" altLang="en-US" sz="2400" b="1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079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7725</TotalTime>
  <Words>2115</Words>
  <Application>Microsoft Macintosh PowerPoint</Application>
  <PresentationFormat>Apresentação na tela (4:3)</PresentationFormat>
  <Paragraphs>273</Paragraphs>
  <Slides>43</Slides>
  <Notes>38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43</vt:i4>
      </vt:variant>
    </vt:vector>
  </HeadingPairs>
  <TitlesOfParts>
    <vt:vector size="50" baseType="lpstr">
      <vt:lpstr>Arial Unicode MS</vt:lpstr>
      <vt:lpstr>Al Nile</vt:lpstr>
      <vt:lpstr>Arial</vt:lpstr>
      <vt:lpstr>Calibri</vt:lpstr>
      <vt:lpstr>Calibri Light</vt:lpstr>
      <vt:lpstr>Times New Roman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Lucas Helal</cp:lastModifiedBy>
  <cp:revision>301</cp:revision>
  <dcterms:created xsi:type="dcterms:W3CDTF">2017-04-24T15:20:29Z</dcterms:created>
  <dcterms:modified xsi:type="dcterms:W3CDTF">2018-08-09T16:45:27Z</dcterms:modified>
</cp:coreProperties>
</file>